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0" r:id="rId1"/>
  </p:sldMasterIdLst>
  <p:notesMasterIdLst>
    <p:notesMasterId r:id="rId28"/>
  </p:notesMasterIdLst>
  <p:sldIdLst>
    <p:sldId id="284" r:id="rId2"/>
    <p:sldId id="316" r:id="rId3"/>
    <p:sldId id="293" r:id="rId4"/>
    <p:sldId id="294" r:id="rId5"/>
    <p:sldId id="295" r:id="rId6"/>
    <p:sldId id="296" r:id="rId7"/>
    <p:sldId id="297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5" r:id="rId16"/>
    <p:sldId id="306" r:id="rId17"/>
    <p:sldId id="307" r:id="rId18"/>
    <p:sldId id="308" r:id="rId19"/>
    <p:sldId id="309" r:id="rId20"/>
    <p:sldId id="310" r:id="rId21"/>
    <p:sldId id="311" r:id="rId22"/>
    <p:sldId id="312" r:id="rId23"/>
    <p:sldId id="313" r:id="rId24"/>
    <p:sldId id="314" r:id="rId25"/>
    <p:sldId id="315" r:id="rId26"/>
    <p:sldId id="292" r:id="rId27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YLim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6699FF"/>
    <a:srgbClr val="FF66CC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69" autoAdjust="0"/>
    <p:restoredTop sz="91860" autoAdjust="0"/>
  </p:normalViewPr>
  <p:slideViewPr>
    <p:cSldViewPr>
      <p:cViewPr varScale="1">
        <p:scale>
          <a:sx n="76" d="100"/>
          <a:sy n="76" d="100"/>
        </p:scale>
        <p:origin x="1378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66312"/>
    </p:cViewPr>
  </p:sorterViewPr>
  <p:notesViewPr>
    <p:cSldViewPr>
      <p:cViewPr varScale="1">
        <p:scale>
          <a:sx n="92" d="100"/>
          <a:sy n="92" d="100"/>
        </p:scale>
        <p:origin x="-3540" y="-96"/>
      </p:cViewPr>
      <p:guideLst>
        <p:guide orient="horz" pos="2880"/>
        <p:guide pos="2160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050F0499-AE52-4672-879B-3107B2FC2A9F}" type="datetimeFigureOut">
              <a:rPr lang="ko-KR" altLang="en-US" smtClean="0"/>
              <a:t>2022-10-11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E9CED1A8-8C93-4BD0-9402-1D9262169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5232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부제목 2"/>
          <p:cNvSpPr>
            <a:spLocks noGrp="1"/>
          </p:cNvSpPr>
          <p:nvPr>
            <p:ph type="subTitle" idx="1" hasCustomPrompt="1"/>
          </p:nvPr>
        </p:nvSpPr>
        <p:spPr>
          <a:xfrm>
            <a:off x="251520" y="78531"/>
            <a:ext cx="8640960" cy="576065"/>
          </a:xfrm>
        </p:spPr>
        <p:txBody>
          <a:bodyPr anchor="ctr"/>
          <a:lstStyle>
            <a:lvl1pPr marL="0" indent="0" algn="ctr" rtl="0" fontAlgn="base" latinLnBrk="1">
              <a:spcBef>
                <a:spcPct val="0"/>
              </a:spcBef>
              <a:spcAft>
                <a:spcPct val="0"/>
              </a:spcAft>
              <a:buNone/>
              <a:defRPr kumimoji="1" lang="ko-KR" altLang="en-US" sz="2400" b="1" kern="1200" cap="none" spc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HK" altLang="ko-KR" dirty="0"/>
              <a:t>CSCI3150: Introduction to Operating Systems</a:t>
            </a:r>
            <a:endParaRPr lang="ko-KR" altLang="en-US" dirty="0"/>
          </a:p>
        </p:txBody>
      </p:sp>
      <p:sp>
        <p:nvSpPr>
          <p:cNvPr id="19" name="제목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542033"/>
          </a:xfrm>
          <a:effectLst>
            <a:outerShdw dist="17780" dir="2700000" algn="ctr" rotWithShape="0">
              <a:srgbClr val="000000"/>
            </a:outerShdw>
          </a:effectLst>
        </p:spPr>
        <p:txBody>
          <a:bodyPr/>
          <a:lstStyle>
            <a:lvl1pPr algn="ctr" rtl="0" fontAlgn="base" latinLnBrk="1">
              <a:spcBef>
                <a:spcPct val="0"/>
              </a:spcBef>
              <a:spcAft>
                <a:spcPct val="0"/>
              </a:spcAft>
              <a:defRPr kumimoji="1" lang="ko-KR" altLang="en-US" sz="3600" b="1" kern="1200" dirty="0">
                <a:solidFill>
                  <a:schemeClr val="tx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Adobe 고딕 Std B" pitchFamily="34" charset="-127"/>
                <a:cs typeface="Times New Roman" panose="02020603050405020304" pitchFamily="18" charset="0"/>
              </a:defRPr>
            </a:lvl1pPr>
          </a:lstStyle>
          <a:p>
            <a:endParaRPr lang="ko-KR" altLang="en-US" dirty="0"/>
          </a:p>
        </p:txBody>
      </p:sp>
      <p:grpSp>
        <p:nvGrpSpPr>
          <p:cNvPr id="36" name="그룹 35"/>
          <p:cNvGrpSpPr/>
          <p:nvPr userDrawn="1"/>
        </p:nvGrpSpPr>
        <p:grpSpPr>
          <a:xfrm>
            <a:off x="-3579" y="3573016"/>
            <a:ext cx="9147579" cy="64193"/>
            <a:chOff x="-3579" y="3356992"/>
            <a:chExt cx="9147579" cy="64193"/>
          </a:xfrm>
        </p:grpSpPr>
        <p:cxnSp>
          <p:nvCxnSpPr>
            <p:cNvPr id="31" name="직선 연결선 30"/>
            <p:cNvCxnSpPr/>
            <p:nvPr userDrawn="1"/>
          </p:nvCxnSpPr>
          <p:spPr>
            <a:xfrm>
              <a:off x="0" y="3356992"/>
              <a:ext cx="9144000" cy="0"/>
            </a:xfrm>
            <a:prstGeom prst="line">
              <a:avLst/>
            </a:prstGeom>
            <a:ln w="63500">
              <a:solidFill>
                <a:schemeClr val="tx2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 userDrawn="1"/>
          </p:nvCxnSpPr>
          <p:spPr>
            <a:xfrm>
              <a:off x="-3579" y="3421185"/>
              <a:ext cx="9144000" cy="0"/>
            </a:xfrm>
            <a:prstGeom prst="line">
              <a:avLst/>
            </a:prstGeom>
            <a:ln w="31750">
              <a:solidFill>
                <a:schemeClr val="accent1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49573466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 userDrawn="1"/>
        </p:nvCxnSpPr>
        <p:spPr>
          <a:xfrm>
            <a:off x="0" y="6500813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400" baseline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HK" altLang="ko-KR" dirty="0"/>
              <a:t>1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214313" y="880070"/>
            <a:ext cx="8786812" cy="5501258"/>
          </a:xfrm>
        </p:spPr>
        <p:txBody>
          <a:bodyPr/>
          <a:lstStyle>
            <a:lvl1pPr latinLnBrk="0">
              <a:lnSpc>
                <a:spcPct val="150000"/>
              </a:lnSpc>
              <a:buClr>
                <a:srgbClr val="002060"/>
              </a:buClr>
              <a:defRPr sz="2000" b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latinLnBrk="0">
              <a:lnSpc>
                <a:spcPct val="150000"/>
              </a:lnSpc>
              <a:buClr>
                <a:srgbClr val="002060"/>
              </a:buClr>
              <a:defRPr sz="1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latinLnBrk="0">
              <a:lnSpc>
                <a:spcPct val="150000"/>
              </a:lnSpc>
              <a:buClr>
                <a:srgbClr val="002060"/>
              </a:buClr>
              <a:defRPr sz="1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latinLnBrk="0">
              <a:lnSpc>
                <a:spcPct val="150000"/>
              </a:lnSpc>
              <a:buClr>
                <a:srgbClr val="002060"/>
              </a:buCl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latinLnBrk="0">
              <a:lnSpc>
                <a:spcPct val="150000"/>
              </a:lnSpc>
              <a:buClr>
                <a:srgbClr val="002060"/>
              </a:buClr>
              <a:defRPr sz="1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HK" altLang="ko-KR" dirty="0"/>
              <a:t>1</a:t>
            </a:r>
            <a:endParaRPr lang="ko-KR" altLang="en-US" dirty="0"/>
          </a:p>
          <a:p>
            <a:pPr lvl="1"/>
            <a:r>
              <a:rPr lang="en-HK" altLang="ko-KR" dirty="0"/>
              <a:t>1</a:t>
            </a:r>
            <a:endParaRPr lang="ko-KR" altLang="en-US" dirty="0"/>
          </a:p>
          <a:p>
            <a:pPr lvl="2"/>
            <a:r>
              <a:rPr lang="en-HK" altLang="ko-KR" dirty="0"/>
              <a:t>1</a:t>
            </a:r>
            <a:endParaRPr lang="ko-KR" altLang="en-US" dirty="0"/>
          </a:p>
          <a:p>
            <a:pPr lvl="3"/>
            <a:r>
              <a:rPr lang="en-HK" altLang="ko-KR" dirty="0"/>
              <a:t>1</a:t>
            </a:r>
            <a:endParaRPr lang="ko-KR" altLang="en-US" dirty="0"/>
          </a:p>
          <a:p>
            <a:pPr lvl="4"/>
            <a:r>
              <a:rPr lang="en-HK" altLang="ko-KR" dirty="0"/>
              <a:t>1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01735396"/>
      </p:ext>
    </p:extLst>
  </p:cSld>
  <p:clrMapOvr>
    <a:masterClrMapping/>
  </p:clrMapOvr>
  <p:transition>
    <p:zoom/>
  </p:transition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 userDrawn="1"/>
        </p:nvCxnSpPr>
        <p:spPr>
          <a:xfrm>
            <a:off x="214313" y="4429125"/>
            <a:ext cx="8786812" cy="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텍스트 개체 틀 2"/>
          <p:cNvSpPr>
            <a:spLocks noGrp="1"/>
          </p:cNvSpPr>
          <p:nvPr>
            <p:ph type="body" idx="1" hasCustomPrompt="1"/>
          </p:nvPr>
        </p:nvSpPr>
        <p:spPr>
          <a:xfrm>
            <a:off x="891994" y="2906713"/>
            <a:ext cx="8072494" cy="1500187"/>
          </a:xfrm>
        </p:spPr>
        <p:txBody>
          <a:bodyPr anchor="b"/>
          <a:lstStyle>
            <a:lvl1pPr marL="0" indent="0" algn="r">
              <a:buNone/>
              <a:defRPr sz="3200" b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HK" altLang="ko-KR" dirty="0"/>
              <a:t>1</a:t>
            </a:r>
            <a:endParaRPr lang="ko-KR" altLang="en-US" dirty="0"/>
          </a:p>
        </p:txBody>
      </p:sp>
      <p:cxnSp>
        <p:nvCxnSpPr>
          <p:cNvPr id="9" name="직선 연결선 8"/>
          <p:cNvCxnSpPr/>
          <p:nvPr userDrawn="1"/>
        </p:nvCxnSpPr>
        <p:spPr>
          <a:xfrm>
            <a:off x="0" y="6500813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5305002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HK"/>
          </a:p>
        </p:txBody>
      </p:sp>
    </p:spTree>
    <p:extLst>
      <p:ext uri="{BB962C8B-B14F-4D97-AF65-F5344CB8AC3E}">
        <p14:creationId xmlns:p14="http://schemas.microsoft.com/office/powerpoint/2010/main" val="1466913968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333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-2670"/>
            <a:ext cx="9144000" cy="706619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baseline="0" dirty="0">
              <a:solidFill>
                <a:schemeClr val="tx1"/>
              </a:solidFill>
              <a:effectLst/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HK" altLang="ko-KR" dirty="0"/>
              <a:t>1</a:t>
            </a:r>
            <a:endParaRPr lang="ko-KR" altLang="en-US" dirty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4313" y="1000125"/>
            <a:ext cx="8786812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HK" altLang="ko-KR" dirty="0"/>
              <a:t>1</a:t>
            </a:r>
            <a:endParaRPr lang="ko-KR" altLang="en-US" dirty="0"/>
          </a:p>
          <a:p>
            <a:pPr lvl="1"/>
            <a:r>
              <a:rPr lang="en-HK" altLang="ko-KR" dirty="0"/>
              <a:t>1</a:t>
            </a:r>
            <a:endParaRPr lang="ko-KR" altLang="en-US" dirty="0"/>
          </a:p>
          <a:p>
            <a:pPr lvl="2"/>
            <a:r>
              <a:rPr lang="en-HK" altLang="ko-KR" dirty="0"/>
              <a:t>1</a:t>
            </a:r>
            <a:endParaRPr lang="ko-KR" altLang="en-US" dirty="0"/>
          </a:p>
          <a:p>
            <a:pPr lvl="3"/>
            <a:r>
              <a:rPr lang="en-HK" altLang="ko-KR" dirty="0"/>
              <a:t>1</a:t>
            </a:r>
            <a:endParaRPr lang="ko-KR" altLang="en-US" dirty="0"/>
          </a:p>
          <a:p>
            <a:pPr lvl="4"/>
            <a:r>
              <a:rPr lang="en-HK" altLang="ko-KR" dirty="0"/>
              <a:t>1</a:t>
            </a:r>
            <a:endParaRPr lang="ko-KR" altLang="en-US" dirty="0"/>
          </a:p>
        </p:txBody>
      </p:sp>
      <p:sp>
        <p:nvSpPr>
          <p:cNvPr id="10" name="직사각형 9"/>
          <p:cNvSpPr/>
          <p:nvPr userDrawn="1"/>
        </p:nvSpPr>
        <p:spPr>
          <a:xfrm>
            <a:off x="0" y="706008"/>
            <a:ext cx="9144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919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</p:sldLayoutIdLst>
  <p:transition>
    <p:zoom/>
  </p:transition>
  <p:hf hdr="0" ft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2400" baseline="0">
          <a:solidFill>
            <a:schemeClr val="tx1"/>
          </a:solidFill>
          <a:effectLst/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"/>
        <a:defRPr kumimoji="1" sz="20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rgbClr val="007E3C"/>
        </a:buClr>
        <a:buSzPct val="100000"/>
        <a:buFont typeface="Wingdings" pitchFamily="2" charset="2"/>
        <a:buChar char=""/>
        <a:defRPr kumimoji="1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"/>
        <a:defRPr kumimoji="1" sz="16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B03C"/>
        </a:buClr>
        <a:buSzPct val="65000"/>
        <a:buFont typeface="Wingdings" pitchFamily="2" charset="2"/>
        <a:buChar char=""/>
        <a:defRPr kumimoji="1" sz="14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Font typeface="Wingdings" pitchFamily="2" charset="2"/>
        <a:buChar char=""/>
        <a:defRPr kumimoji="1" sz="1400">
          <a:solidFill>
            <a:srgbClr val="10253F"/>
          </a:solidFill>
          <a:latin typeface="Times New Roman" panose="02020603050405020304" pitchFamily="18" charset="0"/>
          <a:ea typeface="맑은 고딕" pitchFamily="50" charset="-127"/>
          <a:cs typeface="Times New Roman" panose="02020603050405020304" pitchFamily="18" charset="0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pages.cs.wisc.edu/~remzi/OSTEP/cpu-mechanisms.pdf" TargetMode="External"/><Relationship Id="rId2" Type="http://schemas.openxmlformats.org/officeDocument/2006/relationships/hyperlink" Target="http://pages.cs.wisc.edu/~remzi/OSTEP/cpu-intro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HK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07504" y="2060848"/>
            <a:ext cx="8856984" cy="1542033"/>
          </a:xfrm>
        </p:spPr>
        <p:txBody>
          <a:bodyPr/>
          <a:lstStyle/>
          <a:p>
            <a:pPr latinLnBrk="0"/>
            <a:r>
              <a:rPr lang="en-HK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Lecture </a:t>
            </a:r>
            <a:r>
              <a:rPr lang="en-HK" dirty="0"/>
              <a:t>6</a:t>
            </a:r>
            <a:r>
              <a:rPr lang="en-HK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IO Devices</a:t>
            </a:r>
            <a:endParaRPr lang="en-HK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3093573"/>
      </p:ext>
    </p:extLst>
  </p:cSld>
  <p:clrMapOvr>
    <a:masterClrMapping/>
  </p:clrMapOvr>
  <p:transition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Interrupt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4205114"/>
          </a:xfrm>
        </p:spPr>
        <p:txBody>
          <a:bodyPr/>
          <a:lstStyle/>
          <a:p>
            <a:r>
              <a:rPr lang="en-US" altLang="ko-KR" b="1" dirty="0"/>
              <a:t>Put the I/O request process to sleep </a:t>
            </a:r>
            <a:r>
              <a:rPr lang="en-US" altLang="ko-KR" dirty="0"/>
              <a:t>and context switch to another.</a:t>
            </a:r>
          </a:p>
          <a:p>
            <a:r>
              <a:rPr lang="en-US" altLang="ko-KR" dirty="0"/>
              <a:t>When the device is finished, wake the process waiting for the I/O by </a:t>
            </a:r>
            <a:r>
              <a:rPr lang="en-US" altLang="ko-KR" b="1" dirty="0"/>
              <a:t>interrupt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Positive aspect is to allow </a:t>
            </a:r>
            <a:r>
              <a:rPr lang="en-US" altLang="ko-KR" b="1" dirty="0"/>
              <a:t>CPU and the disk are properly utilized.</a:t>
            </a:r>
          </a:p>
          <a:p>
            <a:endParaRPr lang="en-US" altLang="ko-KR" sz="1800" b="1" dirty="0"/>
          </a:p>
          <a:p>
            <a:endParaRPr lang="en-US" altLang="ko-KR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619672" y="4129335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15870" y="4129335"/>
            <a:ext cx="73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CPU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5870" y="4908882"/>
            <a:ext cx="73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Disk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67744" y="5517232"/>
            <a:ext cx="4896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Diagram of CPU utilization by interrupt </a:t>
            </a:r>
            <a:endParaRPr lang="ko-KR" altLang="en-US" sz="16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12" name="표 11"/>
          <p:cNvGraphicFramePr>
            <a:graphicFrameLocks noGrp="1"/>
          </p:cNvGraphicFramePr>
          <p:nvPr/>
        </p:nvGraphicFramePr>
        <p:xfrm>
          <a:off x="3660576" y="4858360"/>
          <a:ext cx="2032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직사각형 12"/>
          <p:cNvSpPr/>
          <p:nvPr/>
        </p:nvSpPr>
        <p:spPr>
          <a:xfrm>
            <a:off x="467544" y="3140968"/>
            <a:ext cx="8208912" cy="2376264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588224" y="3339082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task 1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16" name="표 15"/>
          <p:cNvGraphicFramePr>
            <a:graphicFrameLocks noGrp="1"/>
          </p:cNvGraphicFramePr>
          <p:nvPr/>
        </p:nvGraphicFramePr>
        <p:xfrm>
          <a:off x="6159475" y="3305175"/>
          <a:ext cx="4064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7884368" y="3339082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task 2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18" name="표 17"/>
          <p:cNvGraphicFramePr>
            <a:graphicFrameLocks noGrp="1"/>
          </p:cNvGraphicFramePr>
          <p:nvPr/>
        </p:nvGraphicFramePr>
        <p:xfrm>
          <a:off x="7455619" y="3305175"/>
          <a:ext cx="4064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4828993"/>
      </p:ext>
    </p:extLst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Polling vs interrupts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4205114"/>
          </a:xfrm>
        </p:spPr>
        <p:txBody>
          <a:bodyPr/>
          <a:lstStyle/>
          <a:p>
            <a:r>
              <a:rPr lang="en-US" altLang="ko-KR" i="1" dirty="0"/>
              <a:t>However,</a:t>
            </a:r>
            <a:r>
              <a:rPr lang="en-US" altLang="ko-KR" b="1" dirty="0"/>
              <a:t> “interrupts is not always the best solution”</a:t>
            </a:r>
          </a:p>
          <a:p>
            <a:pPr lvl="1"/>
            <a:r>
              <a:rPr lang="en-US" altLang="ko-KR" dirty="0"/>
              <a:t>If device performs very quickly, interrupt will “slow down” the system. </a:t>
            </a:r>
          </a:p>
          <a:p>
            <a:pPr lvl="1"/>
            <a:r>
              <a:rPr lang="en-US" altLang="ko-KR" dirty="0"/>
              <a:t>Because </a:t>
            </a:r>
            <a:r>
              <a:rPr lang="en-US" altLang="ko-KR" b="1" dirty="0"/>
              <a:t>context switch is expensive (switching to another process)</a:t>
            </a:r>
          </a:p>
          <a:p>
            <a:pPr lvl="1"/>
            <a:endParaRPr lang="en-US" altLang="ko-KR" b="1" dirty="0"/>
          </a:p>
          <a:p>
            <a:endParaRPr lang="en-US" altLang="ko-KR" sz="2400" dirty="0"/>
          </a:p>
          <a:p>
            <a:endParaRPr lang="en-US" altLang="ko-KR" b="1" dirty="0"/>
          </a:p>
          <a:p>
            <a:endParaRPr lang="en-US" altLang="ko-KR" b="1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2123728" y="2852936"/>
            <a:ext cx="4752528" cy="936104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accent6">
                <a:lumMod val="5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algn="ctr"/>
            <a:r>
              <a:rPr kumimoji="1" lang="en-US" altLang="ko-KR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If a device is fast </a:t>
            </a:r>
            <a:r>
              <a:rPr kumimoji="1" lang="en-US" altLang="ko-KR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sym typeface="Wingdings" panose="05000000000000000000" pitchFamily="2" charset="2"/>
              </a:rPr>
              <a:t></a:t>
            </a:r>
            <a:r>
              <a:rPr kumimoji="1" lang="en-US" altLang="ko-KR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kumimoji="1" lang="en-US" altLang="ko-KR" b="1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poll</a:t>
            </a:r>
            <a:r>
              <a:rPr kumimoji="1" lang="en-US" altLang="ko-KR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 is best.</a:t>
            </a:r>
          </a:p>
          <a:p>
            <a:pPr algn="ctr"/>
            <a:r>
              <a:rPr kumimoji="1" lang="en-US" altLang="ko-KR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If it is slow </a:t>
            </a:r>
            <a:r>
              <a:rPr kumimoji="1" lang="en-US" altLang="ko-KR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sym typeface="Wingdings" panose="05000000000000000000" pitchFamily="2" charset="2"/>
              </a:rPr>
              <a:t> </a:t>
            </a:r>
            <a:r>
              <a:rPr kumimoji="1" lang="en-US" altLang="ko-KR" b="1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interrupt</a:t>
            </a:r>
            <a:r>
              <a:rPr kumimoji="1" lang="en-US" altLang="ko-KR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 is better.</a:t>
            </a:r>
          </a:p>
        </p:txBody>
      </p:sp>
    </p:spTree>
    <p:extLst>
      <p:ext uri="{BB962C8B-B14F-4D97-AF65-F5344CB8AC3E}">
        <p14:creationId xmlns:p14="http://schemas.microsoft.com/office/powerpoint/2010/main" val="1496802916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CPU is once again over-burdened</a:t>
            </a:r>
            <a:endParaRPr lang="ko-KR" altLang="en-US" sz="40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4205114"/>
          </a:xfrm>
        </p:spPr>
        <p:txBody>
          <a:bodyPr/>
          <a:lstStyle/>
          <a:p>
            <a:r>
              <a:rPr lang="en-US" altLang="ko-KR" dirty="0"/>
              <a:t>CPU </a:t>
            </a:r>
            <a:r>
              <a:rPr lang="en-US" altLang="ko-KR" b="1" dirty="0"/>
              <a:t>wastes a lot of time </a:t>
            </a:r>
            <a:r>
              <a:rPr lang="en-US" altLang="ko-KR" dirty="0"/>
              <a:t>to copy </a:t>
            </a:r>
            <a:r>
              <a:rPr lang="en-US" altLang="ko-KR" i="1" dirty="0"/>
              <a:t>a large chunk of data </a:t>
            </a:r>
            <a:r>
              <a:rPr lang="en-US" altLang="ko-KR" dirty="0"/>
              <a:t>from memory to the device.</a:t>
            </a:r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1619672" y="3553271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15870" y="3553271"/>
            <a:ext cx="73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CPU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5870" y="4345359"/>
            <a:ext cx="73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Disk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1720" y="4962654"/>
            <a:ext cx="4896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Diagram of CPU utilization</a:t>
            </a:r>
            <a:endParaRPr lang="ko-KR" altLang="en-US" sz="16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11" name="표 10"/>
          <p:cNvGraphicFramePr>
            <a:graphicFrameLocks noGrp="1"/>
          </p:cNvGraphicFramePr>
          <p:nvPr/>
        </p:nvGraphicFramePr>
        <p:xfrm>
          <a:off x="4484216" y="4273351"/>
          <a:ext cx="2032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3" name="직선 연결선 12"/>
          <p:cNvCxnSpPr/>
          <p:nvPr/>
        </p:nvCxnSpPr>
        <p:spPr>
          <a:xfrm>
            <a:off x="3247281" y="2908047"/>
            <a:ext cx="0" cy="612000"/>
          </a:xfrm>
          <a:prstGeom prst="line">
            <a:avLst/>
          </a:prstGeom>
          <a:ln w="19050">
            <a:solidFill>
              <a:srgbClr val="FF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4461892" y="2925058"/>
            <a:ext cx="0" cy="612000"/>
          </a:xfrm>
          <a:prstGeom prst="line">
            <a:avLst/>
          </a:prstGeom>
          <a:ln w="19050">
            <a:solidFill>
              <a:srgbClr val="FF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>
            <a:off x="3232423" y="2852936"/>
            <a:ext cx="1238994" cy="0"/>
          </a:xfrm>
          <a:prstGeom prst="line">
            <a:avLst/>
          </a:prstGeom>
          <a:ln w="19050">
            <a:solidFill>
              <a:srgbClr val="FF000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145110" y="2489150"/>
            <a:ext cx="16429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“over-burdened”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16216" y="2454795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task 1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20" name="표 19"/>
          <p:cNvGraphicFramePr>
            <a:graphicFrameLocks noGrp="1"/>
          </p:cNvGraphicFramePr>
          <p:nvPr/>
        </p:nvGraphicFramePr>
        <p:xfrm>
          <a:off x="6087467" y="2420888"/>
          <a:ext cx="4064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1" name="TextBox 20"/>
          <p:cNvSpPr txBox="1"/>
          <p:nvPr/>
        </p:nvSpPr>
        <p:spPr>
          <a:xfrm>
            <a:off x="7812360" y="2454795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task 2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22" name="표 21"/>
          <p:cNvGraphicFramePr>
            <a:graphicFrameLocks noGrp="1"/>
          </p:cNvGraphicFramePr>
          <p:nvPr/>
        </p:nvGraphicFramePr>
        <p:xfrm>
          <a:off x="7383611" y="2420888"/>
          <a:ext cx="4064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3" name="표 22"/>
          <p:cNvGraphicFramePr>
            <a:graphicFrameLocks noGrp="1"/>
          </p:cNvGraphicFramePr>
          <p:nvPr/>
        </p:nvGraphicFramePr>
        <p:xfrm>
          <a:off x="6084168" y="2917353"/>
          <a:ext cx="4064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6535612" y="2960657"/>
            <a:ext cx="24288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copy data from memory</a:t>
            </a:r>
          </a:p>
        </p:txBody>
      </p:sp>
      <p:sp>
        <p:nvSpPr>
          <p:cNvPr id="25" name="직사각형 24"/>
          <p:cNvSpPr/>
          <p:nvPr/>
        </p:nvSpPr>
        <p:spPr>
          <a:xfrm>
            <a:off x="467544" y="2204864"/>
            <a:ext cx="8352928" cy="2736304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692859"/>
      </p:ext>
    </p:extLst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DMA (Direct Memory Access)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4205114"/>
          </a:xfrm>
        </p:spPr>
        <p:txBody>
          <a:bodyPr/>
          <a:lstStyle/>
          <a:p>
            <a:r>
              <a:rPr lang="en-US" altLang="ko-KR" b="1" dirty="0"/>
              <a:t>Copy data </a:t>
            </a:r>
            <a:r>
              <a:rPr lang="en-US" altLang="ko-KR" dirty="0"/>
              <a:t>in memory</a:t>
            </a:r>
            <a:r>
              <a:rPr lang="en-US" altLang="ko-KR" b="1" dirty="0"/>
              <a:t> </a:t>
            </a:r>
            <a:r>
              <a:rPr lang="en-US" altLang="ko-KR" dirty="0"/>
              <a:t>by knowing “where the data lives in memory, how much data to copy”</a:t>
            </a:r>
          </a:p>
          <a:p>
            <a:r>
              <a:rPr lang="en-US" altLang="ko-KR" dirty="0"/>
              <a:t>When completed, DMA raises an interrupt, I/O begins on Disk.</a:t>
            </a:r>
            <a:endParaRPr lang="en-US" altLang="ko-KR" b="1" dirty="0"/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1619672" y="4160112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15870" y="4160112"/>
            <a:ext cx="73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CPU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5870" y="4797152"/>
            <a:ext cx="73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DMA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23728" y="6021288"/>
            <a:ext cx="4896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Diagram of CPU utilization by DMA</a:t>
            </a:r>
            <a:endParaRPr lang="ko-KR" altLang="en-US" sz="16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11" name="표 10"/>
          <p:cNvGraphicFramePr>
            <a:graphicFrameLocks noGrp="1"/>
          </p:cNvGraphicFramePr>
          <p:nvPr/>
        </p:nvGraphicFramePr>
        <p:xfrm>
          <a:off x="4484216" y="5434424"/>
          <a:ext cx="2032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직사각형 11"/>
          <p:cNvSpPr/>
          <p:nvPr/>
        </p:nvSpPr>
        <p:spPr>
          <a:xfrm>
            <a:off x="467544" y="2996952"/>
            <a:ext cx="8352928" cy="2973814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graphicFrame>
        <p:nvGraphicFramePr>
          <p:cNvPr id="14" name="표 13"/>
          <p:cNvGraphicFramePr>
            <a:graphicFrameLocks noGrp="1"/>
          </p:cNvGraphicFramePr>
          <p:nvPr/>
        </p:nvGraphicFramePr>
        <p:xfrm>
          <a:off x="3260080" y="4806097"/>
          <a:ext cx="12192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827584" y="5425479"/>
            <a:ext cx="73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Disk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516216" y="3171666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task 1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24" name="표 23"/>
          <p:cNvGraphicFramePr>
            <a:graphicFrameLocks noGrp="1"/>
          </p:cNvGraphicFramePr>
          <p:nvPr/>
        </p:nvGraphicFramePr>
        <p:xfrm>
          <a:off x="6087467" y="3137759"/>
          <a:ext cx="4064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7812360" y="3171666"/>
            <a:ext cx="7920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task 2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26" name="표 25"/>
          <p:cNvGraphicFramePr>
            <a:graphicFrameLocks noGrp="1"/>
          </p:cNvGraphicFramePr>
          <p:nvPr/>
        </p:nvGraphicFramePr>
        <p:xfrm>
          <a:off x="7383611" y="3137759"/>
          <a:ext cx="4064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7" name="표 26"/>
          <p:cNvGraphicFramePr>
            <a:graphicFrameLocks noGrp="1"/>
          </p:cNvGraphicFramePr>
          <p:nvPr/>
        </p:nvGraphicFramePr>
        <p:xfrm>
          <a:off x="6084168" y="3634224"/>
          <a:ext cx="4064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8" name="TextBox 27"/>
          <p:cNvSpPr txBox="1"/>
          <p:nvPr/>
        </p:nvSpPr>
        <p:spPr>
          <a:xfrm>
            <a:off x="6535612" y="3677528"/>
            <a:ext cx="24288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copy data from memory</a:t>
            </a:r>
          </a:p>
        </p:txBody>
      </p:sp>
    </p:spTree>
    <p:extLst>
      <p:ext uri="{BB962C8B-B14F-4D97-AF65-F5344CB8AC3E}">
        <p14:creationId xmlns:p14="http://schemas.microsoft.com/office/powerpoint/2010/main" val="4136073343"/>
      </p:ext>
    </p:extLst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Device interaction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4205114"/>
          </a:xfrm>
        </p:spPr>
        <p:txBody>
          <a:bodyPr/>
          <a:lstStyle/>
          <a:p>
            <a:r>
              <a:rPr lang="en-US" altLang="ko-KR" dirty="0"/>
              <a:t>How the OS communicates with the </a:t>
            </a:r>
            <a:r>
              <a:rPr lang="en-US" altLang="ko-KR" b="1" dirty="0"/>
              <a:t>device</a:t>
            </a:r>
            <a:r>
              <a:rPr lang="en-US" altLang="ko-KR" dirty="0"/>
              <a:t>?</a:t>
            </a:r>
          </a:p>
          <a:p>
            <a:r>
              <a:rPr lang="en-US" altLang="ko-KR" dirty="0"/>
              <a:t>Solutions</a:t>
            </a:r>
          </a:p>
          <a:p>
            <a:pPr lvl="1"/>
            <a:r>
              <a:rPr lang="en-US" altLang="ko-KR" dirty="0">
                <a:solidFill>
                  <a:srgbClr val="0070C0"/>
                </a:solidFill>
                <a:cs typeface="+mn-cs"/>
              </a:rPr>
              <a:t>I/O instructions</a:t>
            </a:r>
            <a:r>
              <a:rPr lang="en-US" altLang="ko-KR" dirty="0">
                <a:cs typeface="+mn-cs"/>
              </a:rPr>
              <a:t>:</a:t>
            </a:r>
            <a:r>
              <a:rPr lang="en-US" altLang="ko-KR" dirty="0"/>
              <a:t> a way for the OS to send data to specific device registers.</a:t>
            </a:r>
          </a:p>
          <a:p>
            <a:pPr lvl="2"/>
            <a:r>
              <a:rPr lang="en-US" altLang="ko-KR" dirty="0"/>
              <a:t>Ex) </a:t>
            </a:r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in</a:t>
            </a:r>
            <a:r>
              <a:rPr lang="en-US" altLang="ko-KR" dirty="0"/>
              <a:t> and </a:t>
            </a:r>
            <a:r>
              <a:rPr lang="en-US" altLang="ko-KR" dirty="0">
                <a:latin typeface="Courier New" panose="02070309020205020404" pitchFamily="49" charset="0"/>
                <a:cs typeface="Courier New" panose="02070309020205020404" pitchFamily="49" charset="0"/>
              </a:rPr>
              <a:t>out</a:t>
            </a:r>
            <a:r>
              <a:rPr lang="en-US" altLang="ko-KR" dirty="0"/>
              <a:t> instructions on x86</a:t>
            </a:r>
          </a:p>
          <a:p>
            <a:pPr lvl="1"/>
            <a:r>
              <a:rPr lang="en-US" altLang="ko-KR" dirty="0">
                <a:solidFill>
                  <a:srgbClr val="0070C0"/>
                </a:solidFill>
                <a:cs typeface="+mn-cs"/>
              </a:rPr>
              <a:t>memory-mapped I/O </a:t>
            </a:r>
          </a:p>
          <a:p>
            <a:pPr lvl="2"/>
            <a:r>
              <a:rPr lang="en-US" altLang="ko-KR" dirty="0"/>
              <a:t>Device registers available as if they were memory locations.</a:t>
            </a:r>
          </a:p>
          <a:p>
            <a:pPr lvl="2"/>
            <a:r>
              <a:rPr lang="en-US" altLang="ko-KR" dirty="0"/>
              <a:t>The OS </a:t>
            </a:r>
            <a:r>
              <a:rPr lang="en-US" altLang="ko-KR" dirty="0">
                <a:latin typeface="Courier New" pitchFamily="49" charset="0"/>
                <a:cs typeface="Courier New" pitchFamily="49" charset="0"/>
              </a:rPr>
              <a:t>load</a:t>
            </a:r>
            <a:r>
              <a:rPr lang="en-US" altLang="ko-KR" dirty="0"/>
              <a:t> (to read) or </a:t>
            </a:r>
            <a:r>
              <a:rPr lang="en-US" altLang="ko-KR" dirty="0">
                <a:latin typeface="Courier New" pitchFamily="49" charset="0"/>
                <a:cs typeface="Courier New" pitchFamily="49" charset="0"/>
              </a:rPr>
              <a:t>store</a:t>
            </a:r>
            <a:r>
              <a:rPr lang="en-US" altLang="ko-KR" dirty="0"/>
              <a:t> (to write) to the device instead of main memory.</a:t>
            </a:r>
            <a:endParaRPr lang="ko-KR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563181794"/>
      </p:ext>
    </p:extLst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Device interaction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4205114"/>
          </a:xfrm>
        </p:spPr>
        <p:txBody>
          <a:bodyPr/>
          <a:lstStyle/>
          <a:p>
            <a:r>
              <a:rPr lang="en-US" altLang="ko-KR" dirty="0"/>
              <a:t>How does the OS interact with </a:t>
            </a:r>
            <a:r>
              <a:rPr lang="en-US" altLang="ko-KR" b="1" dirty="0"/>
              <a:t>different specific interfaces</a:t>
            </a:r>
            <a:r>
              <a:rPr lang="en-US" altLang="ko-KR" dirty="0"/>
              <a:t>?  </a:t>
            </a:r>
          </a:p>
          <a:p>
            <a:pPr lvl="1"/>
            <a:r>
              <a:rPr lang="en-US" altLang="ko-KR" dirty="0"/>
              <a:t>Ex) We’d like to build a file system that worked on top of SCSI disks, IDE disks, USB keychain drivers, and so on. </a:t>
            </a:r>
          </a:p>
          <a:p>
            <a:r>
              <a:rPr lang="en-US" altLang="ko-KR" dirty="0"/>
              <a:t>Solutions: </a:t>
            </a:r>
            <a:r>
              <a:rPr lang="en-US" altLang="ko-KR" dirty="0">
                <a:solidFill>
                  <a:schemeClr val="accent1"/>
                </a:solidFill>
              </a:rPr>
              <a:t>Abstraction</a:t>
            </a:r>
          </a:p>
          <a:p>
            <a:pPr lvl="1"/>
            <a:r>
              <a:rPr lang="en-US" altLang="ko-KR" dirty="0"/>
              <a:t>Abstraction encapsulate</a:t>
            </a:r>
            <a:r>
              <a:rPr lang="en-US" altLang="ko-KR" dirty="0">
                <a:solidFill>
                  <a:srgbClr val="00B050"/>
                </a:solidFill>
              </a:rPr>
              <a:t> </a:t>
            </a:r>
            <a:r>
              <a:rPr lang="en-US" altLang="ko-KR" dirty="0">
                <a:solidFill>
                  <a:schemeClr val="accent6">
                    <a:lumMod val="75000"/>
                  </a:schemeClr>
                </a:solidFill>
              </a:rPr>
              <a:t>any specifics of device interaction</a:t>
            </a:r>
            <a:r>
              <a:rPr lang="en-US" altLang="ko-KR" dirty="0">
                <a:solidFill>
                  <a:srgbClr val="00B050"/>
                </a:solidFill>
              </a:rPr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78369477"/>
      </p:ext>
    </p:extLst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File system Abstraction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4205114"/>
          </a:xfrm>
        </p:spPr>
        <p:txBody>
          <a:bodyPr/>
          <a:lstStyle/>
          <a:p>
            <a:r>
              <a:rPr lang="en-US" altLang="ko-KR" dirty="0"/>
              <a:t>File system </a:t>
            </a:r>
            <a:r>
              <a:rPr lang="en-US" altLang="ko-KR" dirty="0">
                <a:solidFill>
                  <a:srgbClr val="0070C0"/>
                </a:solidFill>
              </a:rPr>
              <a:t>specifics</a:t>
            </a:r>
            <a:r>
              <a:rPr lang="en-US" altLang="ko-KR" dirty="0"/>
              <a:t> of which disk class it is using.</a:t>
            </a:r>
          </a:p>
          <a:p>
            <a:pPr lvl="1"/>
            <a:r>
              <a:rPr lang="en-US" altLang="ko-KR" dirty="0"/>
              <a:t>Ex) It issues </a:t>
            </a:r>
            <a:r>
              <a:rPr lang="en-US" altLang="ko-KR" b="1" dirty="0"/>
              <a:t>block read </a:t>
            </a:r>
            <a:r>
              <a:rPr lang="en-US" altLang="ko-KR" dirty="0"/>
              <a:t>and </a:t>
            </a:r>
            <a:r>
              <a:rPr lang="en-US" altLang="ko-KR" b="1" dirty="0"/>
              <a:t>write</a:t>
            </a:r>
            <a:r>
              <a:rPr lang="en-US" altLang="ko-KR" dirty="0"/>
              <a:t> request to the generic block layer.</a:t>
            </a:r>
          </a:p>
          <a:p>
            <a:pPr lvl="1"/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</p:txBody>
      </p:sp>
      <p:sp>
        <p:nvSpPr>
          <p:cNvPr id="18" name="TextBox 17"/>
          <p:cNvSpPr txBox="1"/>
          <p:nvPr/>
        </p:nvSpPr>
        <p:spPr>
          <a:xfrm>
            <a:off x="2051720" y="5589240"/>
            <a:ext cx="49685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The File System Stack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641066" y="3185876"/>
            <a:ext cx="891374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kernel</a:t>
            </a:r>
          </a:p>
        </p:txBody>
      </p:sp>
      <p:sp>
        <p:nvSpPr>
          <p:cNvPr id="7" name="모서리가 둥근 직사각형 6"/>
          <p:cNvSpPr/>
          <p:nvPr/>
        </p:nvSpPr>
        <p:spPr>
          <a:xfrm>
            <a:off x="971600" y="2312936"/>
            <a:ext cx="6624736" cy="540000"/>
          </a:xfrm>
          <a:prstGeom prst="roundRect">
            <a:avLst>
              <a:gd name="adj" fmla="val 5556"/>
            </a:avLst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chemeClr val="accent3">
                <a:lumMod val="75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n-US" altLang="ko-KR" sz="16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Application</a:t>
            </a:r>
            <a:endParaRPr lang="ko-KR" altLang="en-US" sz="1600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1" name="모서리가 둥근 직사각형 10"/>
          <p:cNvSpPr/>
          <p:nvPr/>
        </p:nvSpPr>
        <p:spPr>
          <a:xfrm>
            <a:off x="971600" y="3197937"/>
            <a:ext cx="6624736" cy="540000"/>
          </a:xfrm>
          <a:prstGeom prst="roundRect">
            <a:avLst>
              <a:gd name="adj" fmla="val 10966"/>
            </a:avLst>
          </a:prstGeom>
          <a:solidFill>
            <a:schemeClr val="accent3">
              <a:lumMod val="75000"/>
            </a:schemeClr>
          </a:solidFill>
          <a:ln w="12700">
            <a:solidFill>
              <a:schemeClr val="accent3">
                <a:lumMod val="75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72000" rIns="72000" rtlCol="0" anchor="ctr" anchorCtr="0"/>
          <a:lstStyle/>
          <a:p>
            <a:r>
              <a:rPr lang="en-US" altLang="ko-KR" sz="16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File System</a:t>
            </a:r>
            <a:endParaRPr lang="en-US" altLang="ko-KR" sz="1200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6" name="모서리가 둥근 직사각형 25"/>
          <p:cNvSpPr/>
          <p:nvPr/>
        </p:nvSpPr>
        <p:spPr>
          <a:xfrm>
            <a:off x="971600" y="4001967"/>
            <a:ext cx="6624736" cy="540000"/>
          </a:xfrm>
          <a:prstGeom prst="roundRect">
            <a:avLst>
              <a:gd name="adj" fmla="val 10966"/>
            </a:avLst>
          </a:prstGeom>
          <a:solidFill>
            <a:schemeClr val="accent3">
              <a:lumMod val="60000"/>
              <a:lumOff val="40000"/>
            </a:schemeClr>
          </a:solidFill>
          <a:ln w="12700">
            <a:solidFill>
              <a:schemeClr val="accent3">
                <a:lumMod val="75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72000" rIns="72000" rtlCol="0" anchor="ctr" anchorCtr="0"/>
          <a:lstStyle/>
          <a:p>
            <a:r>
              <a:rPr lang="en-US" altLang="ko-KR" sz="16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Generic Block Layer</a:t>
            </a:r>
            <a:endParaRPr lang="en-US" altLang="ko-KR" sz="1200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7" name="모서리가 둥근 직사각형 26"/>
          <p:cNvSpPr/>
          <p:nvPr/>
        </p:nvSpPr>
        <p:spPr>
          <a:xfrm>
            <a:off x="971600" y="4818057"/>
            <a:ext cx="6624736" cy="540000"/>
          </a:xfrm>
          <a:prstGeom prst="roundRect">
            <a:avLst>
              <a:gd name="adj" fmla="val 10966"/>
            </a:avLst>
          </a:prstGeom>
          <a:solidFill>
            <a:schemeClr val="accent3">
              <a:lumMod val="75000"/>
            </a:schemeClr>
          </a:solidFill>
          <a:ln w="12700">
            <a:solidFill>
              <a:schemeClr val="accent3">
                <a:lumMod val="75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72000" rIns="72000" rtlCol="0" anchor="ctr" anchorCtr="0"/>
          <a:lstStyle/>
          <a:p>
            <a:r>
              <a:rPr lang="en-US" altLang="ko-KR" sz="16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Device Driver [SCSI, ATA, </a:t>
            </a:r>
            <a:r>
              <a:rPr lang="en-US" altLang="ko-KR" sz="1600" dirty="0" err="1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etc</a:t>
            </a:r>
            <a:r>
              <a:rPr lang="en-US" altLang="ko-KR" sz="16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] </a:t>
            </a:r>
            <a:endParaRPr lang="en-US" altLang="ko-KR" sz="1200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3" name="모서리가 둥근 직사각형 22"/>
          <p:cNvSpPr/>
          <p:nvPr/>
        </p:nvSpPr>
        <p:spPr>
          <a:xfrm>
            <a:off x="2965722" y="4416154"/>
            <a:ext cx="4386886" cy="458576"/>
          </a:xfrm>
          <a:prstGeom prst="roundRect">
            <a:avLst>
              <a:gd name="adj" fmla="val 10966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accent3">
                <a:lumMod val="75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/>
            <a:r>
              <a:rPr lang="en-US" altLang="ko-KR" sz="14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Specific Block Interface [protocol-specific read/write]</a:t>
            </a:r>
            <a:endParaRPr lang="en-US" altLang="ko-KR" sz="1100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8" name="모서리가 둥근 직사각형 27"/>
          <p:cNvSpPr/>
          <p:nvPr/>
        </p:nvSpPr>
        <p:spPr>
          <a:xfrm>
            <a:off x="2932587" y="3598088"/>
            <a:ext cx="3724160" cy="472472"/>
          </a:xfrm>
          <a:prstGeom prst="roundRect">
            <a:avLst>
              <a:gd name="adj" fmla="val 10966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accent3">
                <a:lumMod val="75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/>
            <a:r>
              <a:rPr lang="en-US" altLang="ko-KR" sz="14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Generic Block Interface [block read/write]</a:t>
            </a:r>
            <a:endParaRPr lang="en-US" altLang="ko-KR" sz="1100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596336" y="2441793"/>
            <a:ext cx="891374" cy="307777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user</a:t>
            </a:r>
          </a:p>
        </p:txBody>
      </p:sp>
      <p:cxnSp>
        <p:nvCxnSpPr>
          <p:cNvPr id="31" name="Straight Arrow Connector 20"/>
          <p:cNvCxnSpPr/>
          <p:nvPr/>
        </p:nvCxnSpPr>
        <p:spPr>
          <a:xfrm>
            <a:off x="808534" y="3041346"/>
            <a:ext cx="7651898" cy="0"/>
          </a:xfrm>
          <a:prstGeom prst="straightConnector1">
            <a:avLst/>
          </a:prstGeom>
          <a:ln w="28575">
            <a:solidFill>
              <a:schemeClr val="tx2">
                <a:lumMod val="50000"/>
              </a:schemeClr>
            </a:solidFill>
            <a:prstDash val="dash"/>
            <a:tailEnd type="none" w="lg" len="lg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모서리가 둥근 직사각형 28"/>
          <p:cNvSpPr/>
          <p:nvPr/>
        </p:nvSpPr>
        <p:spPr>
          <a:xfrm>
            <a:off x="2931694" y="2777445"/>
            <a:ext cx="3706332" cy="472472"/>
          </a:xfrm>
          <a:prstGeom prst="roundRect">
            <a:avLst>
              <a:gd name="adj" fmla="val 10966"/>
            </a:avLst>
          </a:prstGeom>
          <a:solidFill>
            <a:schemeClr val="bg1">
              <a:lumMod val="95000"/>
            </a:schemeClr>
          </a:solidFill>
          <a:ln w="12700">
            <a:solidFill>
              <a:schemeClr val="accent3">
                <a:lumMod val="75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72000" rIns="72000" rtlCol="0" anchor="ctr"/>
          <a:lstStyle/>
          <a:p>
            <a:pPr algn="ctr"/>
            <a:r>
              <a:rPr lang="en-US" altLang="ko-KR" sz="14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POSIX API [open, read, write, close, </a:t>
            </a:r>
            <a:r>
              <a:rPr lang="en-US" altLang="ko-KR" sz="1400" dirty="0" err="1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etc</a:t>
            </a:r>
            <a:r>
              <a:rPr lang="en-US" altLang="ko-KR" sz="1400" dirty="0">
                <a:solidFill>
                  <a:schemeClr val="tx1"/>
                </a:solidFill>
                <a:latin typeface="맑은 고딕" pitchFamily="50" charset="-127"/>
                <a:ea typeface="맑은 고딕" pitchFamily="50" charset="-127"/>
              </a:rPr>
              <a:t>]</a:t>
            </a:r>
            <a:endParaRPr lang="en-US" altLang="ko-KR" sz="1100" dirty="0">
              <a:solidFill>
                <a:schemeClr val="tx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28109761"/>
      </p:ext>
    </p:extLst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Problem of File system Abstraction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If there is a device having many special capabilities, these capabilities </a:t>
            </a:r>
            <a:r>
              <a:rPr lang="en-US" altLang="ko-KR" dirty="0">
                <a:solidFill>
                  <a:schemeClr val="accent1"/>
                </a:solidFill>
              </a:rPr>
              <a:t>will go unused </a:t>
            </a:r>
            <a:r>
              <a:rPr lang="en-US" altLang="ko-KR" dirty="0"/>
              <a:t>in the generic interface layer.</a:t>
            </a:r>
          </a:p>
          <a:p>
            <a:endParaRPr lang="en-US" altLang="ko-KR" dirty="0"/>
          </a:p>
          <a:p>
            <a:r>
              <a:rPr lang="en-US" altLang="ko-KR" dirty="0">
                <a:solidFill>
                  <a:schemeClr val="accent6">
                    <a:lumMod val="75000"/>
                  </a:schemeClr>
                </a:solidFill>
              </a:rPr>
              <a:t>Over 70% of OS </a:t>
            </a:r>
            <a:r>
              <a:rPr lang="en-US" altLang="ko-KR" dirty="0"/>
              <a:t>code is found in device drivers.</a:t>
            </a:r>
          </a:p>
          <a:p>
            <a:pPr lvl="1"/>
            <a:r>
              <a:rPr lang="en-US" altLang="ko-KR" dirty="0"/>
              <a:t>Any device drivers are needed because you might plug it to your system.</a:t>
            </a:r>
          </a:p>
          <a:p>
            <a:pPr lvl="1"/>
            <a:r>
              <a:rPr lang="en-US" altLang="ko-KR" dirty="0"/>
              <a:t>They are primary contributor to </a:t>
            </a:r>
            <a:r>
              <a:rPr lang="en-US" altLang="ko-KR" b="1" dirty="0"/>
              <a:t>kernel crashes</a:t>
            </a:r>
            <a:r>
              <a:rPr lang="en-US" altLang="ko-KR" dirty="0"/>
              <a:t>, making </a:t>
            </a:r>
            <a:r>
              <a:rPr lang="en-US" altLang="ko-KR" b="1" dirty="0"/>
              <a:t>more bugs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72982313"/>
      </p:ext>
    </p:extLst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IDE Disk Driver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Four types of register</a:t>
            </a:r>
          </a:p>
          <a:p>
            <a:pPr lvl="1"/>
            <a:r>
              <a:rPr lang="en-US" dirty="0"/>
              <a:t>Control, command block, status and error</a:t>
            </a:r>
          </a:p>
          <a:p>
            <a:pPr lvl="1"/>
            <a:r>
              <a:rPr lang="en-US">
                <a:latin typeface="Courier"/>
                <a:cs typeface="Courier"/>
              </a:rPr>
              <a:t>in </a:t>
            </a:r>
            <a:r>
              <a:rPr lang="en-US" dirty="0"/>
              <a:t>and </a:t>
            </a:r>
            <a:r>
              <a:rPr lang="en-US" dirty="0">
                <a:latin typeface="Courier"/>
                <a:cs typeface="Courier"/>
              </a:rPr>
              <a:t>out</a:t>
            </a:r>
            <a:r>
              <a:rPr lang="en-US" dirty="0"/>
              <a:t> I/O instruction</a:t>
            </a:r>
          </a:p>
        </p:txBody>
      </p:sp>
    </p:spTree>
    <p:extLst>
      <p:ext uri="{BB962C8B-B14F-4D97-AF65-F5344CB8AC3E}">
        <p14:creationId xmlns:p14="http://schemas.microsoft.com/office/powerpoint/2010/main" val="2626851448"/>
      </p:ext>
    </p:extLst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Hans-HK" dirty="0"/>
              <a:t>A Simple IDE Disk Driver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dirty="0"/>
              <a:t>Control Register:</a:t>
            </a:r>
          </a:p>
          <a:p>
            <a:pPr marL="0" indent="0" algn="ctr">
              <a:buNone/>
            </a:pPr>
            <a:r>
              <a:rPr lang="en-US" sz="1600" dirty="0"/>
              <a:t>Address 0x3F6 = 0x80 (0000 1RE0): R=reset, E=0 means "enable interrupt”</a:t>
            </a:r>
          </a:p>
          <a:p>
            <a:pPr marL="0" indent="0" algn="ctr">
              <a:buNone/>
            </a:pPr>
            <a:endParaRPr lang="en-US" sz="1600" dirty="0"/>
          </a:p>
          <a:p>
            <a:r>
              <a:rPr lang="en-US" sz="1600" dirty="0"/>
              <a:t>Command Block Registers:</a:t>
            </a:r>
          </a:p>
          <a:p>
            <a:pPr marL="800100" lvl="2" indent="0">
              <a:buNone/>
            </a:pPr>
            <a:r>
              <a:rPr lang="en-US" dirty="0"/>
              <a:t>Address 0x1F0 = Data Port</a:t>
            </a:r>
          </a:p>
          <a:p>
            <a:pPr marL="800100" lvl="2" indent="0">
              <a:buNone/>
            </a:pPr>
            <a:r>
              <a:rPr lang="en-US" dirty="0"/>
              <a:t>Address 0x1F1 = Error</a:t>
            </a:r>
          </a:p>
          <a:p>
            <a:pPr marL="800100" lvl="2" indent="0">
              <a:buNone/>
            </a:pPr>
            <a:r>
              <a:rPr lang="en-US" dirty="0"/>
              <a:t>Address 0x1F2 = Sector Count</a:t>
            </a:r>
          </a:p>
          <a:p>
            <a:pPr marL="800100" lvl="2" indent="0">
              <a:buNone/>
            </a:pPr>
            <a:r>
              <a:rPr lang="en-US" dirty="0"/>
              <a:t>Address 0x1F3 = LBA low byte</a:t>
            </a:r>
          </a:p>
          <a:p>
            <a:pPr marL="800100" lvl="2" indent="0">
              <a:buNone/>
            </a:pPr>
            <a:r>
              <a:rPr lang="en-US" dirty="0"/>
              <a:t>Address 0x1F4 = LBA mid byte</a:t>
            </a:r>
          </a:p>
          <a:p>
            <a:pPr marL="800100" lvl="2" indent="0">
              <a:buNone/>
            </a:pPr>
            <a:r>
              <a:rPr lang="en-US" dirty="0"/>
              <a:t>Address 0x1F5 = LBA hi byte</a:t>
            </a:r>
          </a:p>
          <a:p>
            <a:pPr marL="800100" lvl="2" indent="0">
              <a:buNone/>
            </a:pPr>
            <a:r>
              <a:rPr lang="en-US" dirty="0"/>
              <a:t>Address 0x1F6 = 1B1D TOP4LBA: B=LBA, D=drive</a:t>
            </a:r>
          </a:p>
          <a:p>
            <a:pPr marL="800100" lvl="2" indent="0">
              <a:buNone/>
            </a:pPr>
            <a:r>
              <a:rPr lang="en-US" dirty="0"/>
              <a:t>Address 0x1F7 = Command/status</a:t>
            </a:r>
          </a:p>
        </p:txBody>
      </p:sp>
    </p:spTree>
    <p:extLst>
      <p:ext uri="{BB962C8B-B14F-4D97-AF65-F5344CB8AC3E}">
        <p14:creationId xmlns:p14="http://schemas.microsoft.com/office/powerpoint/2010/main" val="2820662708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611560" y="4072396"/>
            <a:ext cx="7848872" cy="1378873"/>
          </a:xfrm>
          <a:prstGeom prst="roundRect">
            <a:avLst/>
          </a:prstGeom>
          <a:solidFill>
            <a:schemeClr val="bg1"/>
          </a:solidFill>
          <a:ln w="44450">
            <a:solidFill>
              <a:srgbClr val="C00000"/>
            </a:solidFill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5362" name="TextBox 41"/>
          <p:cNvSpPr txBox="1">
            <a:spLocks noChangeArrowheads="1"/>
          </p:cNvSpPr>
          <p:nvPr/>
        </p:nvSpPr>
        <p:spPr bwMode="auto">
          <a:xfrm>
            <a:off x="611560" y="44624"/>
            <a:ext cx="702147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2"/>
              </a:buBlip>
              <a:defRPr sz="3600" b="1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90000"/>
              <a:buFont typeface="Wingdings" panose="05000000000000000000" pitchFamily="2" charset="2"/>
              <a:buBlip>
                <a:blip r:embed="rId3"/>
              </a:buBlip>
              <a:defRPr sz="28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90000"/>
              <a:buFont typeface="Wingdings" panose="05000000000000000000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Myriad Web" pitchFamily="34" charset="0"/>
                <a:ea typeface="Arial Unicode MS" pitchFamily="34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 Course </a:t>
            </a:r>
            <a:r>
              <a:rPr lang="en-US" altLang="zh-CN" sz="3200" dirty="0">
                <a:latin typeface="Times New Roman" panose="02020603050405020304" pitchFamily="18" charset="0"/>
                <a:ea typeface="GungsuhChe" pitchFamily="49" charset="-128"/>
                <a:cs typeface="Times New Roman" panose="02020603050405020304" pitchFamily="18" charset="0"/>
              </a:rPr>
              <a:t>Organization</a:t>
            </a: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(Bottom-up)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363" name="Straight Arrow Connector 10"/>
          <p:cNvCxnSpPr>
            <a:cxnSpLocks noChangeShapeType="1"/>
          </p:cNvCxnSpPr>
          <p:nvPr/>
        </p:nvCxnSpPr>
        <p:spPr bwMode="auto">
          <a:xfrm flipV="1">
            <a:off x="381000" y="2387600"/>
            <a:ext cx="0" cy="2441575"/>
          </a:xfrm>
          <a:prstGeom prst="straightConnector1">
            <a:avLst/>
          </a:prstGeom>
          <a:noFill/>
          <a:ln w="41275" algn="ctr">
            <a:solidFill>
              <a:schemeClr val="tx1"/>
            </a:solidFill>
            <a:miter lim="800000"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5" name="Group 64"/>
          <p:cNvGrpSpPr/>
          <p:nvPr/>
        </p:nvGrpSpPr>
        <p:grpSpPr>
          <a:xfrm>
            <a:off x="749300" y="1125538"/>
            <a:ext cx="7578725" cy="5572125"/>
            <a:chOff x="749300" y="1125538"/>
            <a:chExt cx="7578725" cy="5572125"/>
          </a:xfrm>
        </p:grpSpPr>
        <p:grpSp>
          <p:nvGrpSpPr>
            <p:cNvPr id="66" name="Group 1"/>
            <p:cNvGrpSpPr>
              <a:grpSpLocks/>
            </p:cNvGrpSpPr>
            <p:nvPr/>
          </p:nvGrpSpPr>
          <p:grpSpPr bwMode="auto">
            <a:xfrm>
              <a:off x="749300" y="1125538"/>
              <a:ext cx="7578725" cy="5572125"/>
              <a:chOff x="825846" y="1132710"/>
              <a:chExt cx="7578379" cy="5572890"/>
            </a:xfrm>
          </p:grpSpPr>
          <p:grpSp>
            <p:nvGrpSpPr>
              <p:cNvPr id="69" name="Group 42"/>
              <p:cNvGrpSpPr>
                <a:grpSpLocks/>
              </p:cNvGrpSpPr>
              <p:nvPr/>
            </p:nvGrpSpPr>
            <p:grpSpPr bwMode="auto">
              <a:xfrm>
                <a:off x="838200" y="3424164"/>
                <a:ext cx="7543800" cy="2600189"/>
                <a:chOff x="838200" y="3420347"/>
                <a:chExt cx="7543800" cy="2855188"/>
              </a:xfrm>
            </p:grpSpPr>
            <p:sp>
              <p:nvSpPr>
                <p:cNvPr id="93" name="Rectangle 11"/>
                <p:cNvSpPr>
                  <a:spLocks noChangeArrowheads="1"/>
                </p:cNvSpPr>
                <p:nvPr/>
              </p:nvSpPr>
              <p:spPr bwMode="auto">
                <a:xfrm>
                  <a:off x="838200" y="4190915"/>
                  <a:ext cx="7543800" cy="1389306"/>
                </a:xfrm>
                <a:prstGeom prst="rect">
                  <a:avLst/>
                </a:prstGeom>
                <a:solidFill>
                  <a:schemeClr val="accent1">
                    <a:alpha val="20000"/>
                  </a:schemeClr>
                </a:solidFill>
                <a:ln w="22225" algn="ctr">
                  <a:solidFill>
                    <a:srgbClr val="FFFF00"/>
                  </a:solidFill>
                  <a:miter lim="800000"/>
                  <a:headEnd/>
                  <a:tailEnd/>
                </a:ln>
              </p:spPr>
              <p:txBody>
                <a:bodyPr wrap="none"/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endParaRPr lang="zh-CN" altLang="en-US" sz="24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94" name="TextBox 1"/>
                <p:cNvSpPr txBox="1">
                  <a:spLocks noChangeArrowheads="1"/>
                </p:cNvSpPr>
                <p:nvPr/>
              </p:nvSpPr>
              <p:spPr bwMode="auto">
                <a:xfrm>
                  <a:off x="838200" y="5768498"/>
                  <a:ext cx="7543800" cy="507037"/>
                </a:xfrm>
                <a:prstGeom prst="rect">
                  <a:avLst/>
                </a:prstGeom>
                <a:noFill/>
                <a:ln w="25400">
                  <a:solidFill>
                    <a:schemeClr val="accent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400" b="0">
                      <a:latin typeface="Tahoma" panose="020B0604030504040204" pitchFamily="34" charset="0"/>
                    </a:rPr>
                    <a:t>System Calls (User-level Programming)</a:t>
                  </a:r>
                  <a:endParaRPr lang="zh-CN" altLang="en-US" sz="24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95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098801" y="3420347"/>
                  <a:ext cx="4114800" cy="40010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Process and CPU Scheduling   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</p:grpSp>
          <p:grpSp>
            <p:nvGrpSpPr>
              <p:cNvPr id="70" name="Group 1"/>
              <p:cNvGrpSpPr>
                <a:grpSpLocks/>
              </p:cNvGrpSpPr>
              <p:nvPr/>
            </p:nvGrpSpPr>
            <p:grpSpPr bwMode="auto">
              <a:xfrm>
                <a:off x="825846" y="1132710"/>
                <a:ext cx="7556154" cy="4258441"/>
                <a:chOff x="825846" y="1131697"/>
                <a:chExt cx="7556154" cy="4676966"/>
              </a:xfrm>
            </p:grpSpPr>
            <p:sp>
              <p:nvSpPr>
                <p:cNvPr id="73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115887" y="3049751"/>
                  <a:ext cx="4114800" cy="40005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Memory Management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74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914401" y="3287829"/>
                  <a:ext cx="2039937" cy="4394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>
                      <a:latin typeface="Tahoma" panose="020B0604030504040204" pitchFamily="34" charset="0"/>
                    </a:rPr>
                    <a:t>Virtualization</a:t>
                  </a:r>
                  <a:endParaRPr lang="zh-CN" altLang="en-US" sz="2000">
                    <a:latin typeface="Tahoma" panose="020B0604030504040204" pitchFamily="34" charset="0"/>
                  </a:endParaRPr>
                </a:p>
              </p:txBody>
            </p:sp>
            <p:cxnSp>
              <p:nvCxnSpPr>
                <p:cNvPr id="75" name="Straight Connector 7"/>
                <p:cNvCxnSpPr>
                  <a:cxnSpLocks noChangeShapeType="1"/>
                </p:cNvCxnSpPr>
                <p:nvPr/>
              </p:nvCxnSpPr>
              <p:spPr bwMode="auto">
                <a:xfrm>
                  <a:off x="2976563" y="44196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grpSp>
              <p:nvGrpSpPr>
                <p:cNvPr id="76" name="Group 42"/>
                <p:cNvGrpSpPr>
                  <a:grpSpLocks/>
                </p:cNvGrpSpPr>
                <p:nvPr/>
              </p:nvGrpSpPr>
              <p:grpSpPr bwMode="auto">
                <a:xfrm>
                  <a:off x="825846" y="2027509"/>
                  <a:ext cx="7543800" cy="2109625"/>
                  <a:chOff x="825846" y="3475098"/>
                  <a:chExt cx="7543800" cy="2109994"/>
                </a:xfrm>
              </p:grpSpPr>
              <p:sp>
                <p:nvSpPr>
                  <p:cNvPr id="91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825846" y="4195788"/>
                    <a:ext cx="7543800" cy="1389304"/>
                  </a:xfrm>
                  <a:prstGeom prst="rect">
                    <a:avLst/>
                  </a:prstGeom>
                  <a:solidFill>
                    <a:schemeClr val="accent1">
                      <a:alpha val="20000"/>
                    </a:schemeClr>
                  </a:solidFill>
                  <a:ln w="22225" algn="ctr">
                    <a:solidFill>
                      <a:srgbClr val="FFFF00"/>
                    </a:solidFill>
                    <a:miter lim="800000"/>
                    <a:headEnd/>
                    <a:tailEnd/>
                  </a:ln>
                </p:spPr>
                <p:txBody>
                  <a:bodyPr wrap="none"/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zh-CN" altLang="en-US" sz="2400" b="0">
                      <a:latin typeface="Tahoma" panose="020B0604030504040204" pitchFamily="34" charset="0"/>
                    </a:endParaRPr>
                  </a:p>
                </p:txBody>
              </p:sp>
              <p:sp>
                <p:nvSpPr>
                  <p:cNvPr id="92" name="TextBox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110072" y="3475098"/>
                    <a:ext cx="4114800" cy="400100"/>
                  </a:xfrm>
                  <a:prstGeom prst="rect">
                    <a:avLst/>
                  </a:prstGeom>
                  <a:noFill/>
                  <a:ln w="25400">
                    <a:solidFill>
                      <a:schemeClr val="tx2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zh-CN" sz="2000" b="0">
                        <a:latin typeface="Tahoma" panose="020B0604030504040204" pitchFamily="34" charset="0"/>
                      </a:rPr>
                      <a:t>Thread                                        </a:t>
                    </a:r>
                    <a:endParaRPr lang="zh-CN" altLang="en-US" sz="2000" b="0">
                      <a:latin typeface="Tahoma" panose="020B0604030504040204" pitchFamily="34" charset="0"/>
                    </a:endParaRPr>
                  </a:p>
                </p:txBody>
              </p:sp>
            </p:grpSp>
            <p:cxnSp>
              <p:nvCxnSpPr>
                <p:cNvPr id="77" name="Straight Connector 37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27432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78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104416" y="1367435"/>
                  <a:ext cx="4114800" cy="40005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Race Conditions, Lock/Semaphore    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79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914401" y="1740227"/>
                  <a:ext cx="1905000" cy="43943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>
                      <a:latin typeface="Tahoma" panose="020B0604030504040204" pitchFamily="34" charset="0"/>
                    </a:rPr>
                    <a:t>Concurrency</a:t>
                  </a:r>
                  <a:endParaRPr lang="zh-CN" altLang="en-US" sz="2000">
                    <a:latin typeface="Tahoma" panose="020B0604030504040204" pitchFamily="34" charset="0"/>
                  </a:endParaRPr>
                </a:p>
              </p:txBody>
            </p:sp>
            <p:grpSp>
              <p:nvGrpSpPr>
                <p:cNvPr id="80" name="Group 42"/>
                <p:cNvGrpSpPr>
                  <a:grpSpLocks/>
                </p:cNvGrpSpPr>
                <p:nvPr/>
              </p:nvGrpSpPr>
              <p:grpSpPr bwMode="auto">
                <a:xfrm>
                  <a:off x="838200" y="1139710"/>
                  <a:ext cx="7543800" cy="3865050"/>
                  <a:chOff x="838200" y="4187628"/>
                  <a:chExt cx="7543800" cy="3865728"/>
                </a:xfrm>
              </p:grpSpPr>
              <p:sp>
                <p:nvSpPr>
                  <p:cNvPr id="89" name="Rectangle 11"/>
                  <p:cNvSpPr>
                    <a:spLocks noChangeArrowheads="1"/>
                  </p:cNvSpPr>
                  <p:nvPr/>
                </p:nvSpPr>
                <p:spPr bwMode="auto">
                  <a:xfrm>
                    <a:off x="838200" y="4187628"/>
                    <a:ext cx="7543800" cy="1389306"/>
                  </a:xfrm>
                  <a:prstGeom prst="rect">
                    <a:avLst/>
                  </a:prstGeom>
                  <a:solidFill>
                    <a:schemeClr val="accent1">
                      <a:alpha val="20000"/>
                    </a:schemeClr>
                  </a:solidFill>
                  <a:ln w="22225" algn="ctr">
                    <a:solidFill>
                      <a:srgbClr val="FFFF00"/>
                    </a:solidFill>
                    <a:miter lim="800000"/>
                    <a:headEnd/>
                    <a:tailEnd/>
                  </a:ln>
                </p:spPr>
                <p:txBody>
                  <a:bodyPr wrap="none"/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endParaRPr lang="zh-CN" altLang="en-US" sz="2400" b="0">
                      <a:latin typeface="Tahoma" panose="020B0604030504040204" pitchFamily="34" charset="0"/>
                    </a:endParaRPr>
                  </a:p>
                </p:txBody>
              </p:sp>
              <p:sp>
                <p:nvSpPr>
                  <p:cNvPr id="90" name="TextBox 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082926" y="7653256"/>
                    <a:ext cx="4114800" cy="400100"/>
                  </a:xfrm>
                  <a:prstGeom prst="rect">
                    <a:avLst/>
                  </a:prstGeom>
                  <a:noFill/>
                  <a:ln w="25400">
                    <a:solidFill>
                      <a:schemeClr val="tx2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2"/>
                      </a:buBlip>
                      <a:defRPr sz="3600" b="1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1pPr>
                    <a:lvl2pPr marL="742950" indent="-285750">
                      <a:spcBef>
                        <a:spcPct val="20000"/>
                      </a:spcBef>
                      <a:buClr>
                        <a:schemeClr val="hlink"/>
                      </a:buClr>
                      <a:buSzPct val="90000"/>
                      <a:buFont typeface="Wingdings" panose="05000000000000000000" pitchFamily="2" charset="2"/>
                      <a:buBlip>
                        <a:blip r:embed="rId3"/>
                      </a:buBlip>
                      <a:defRPr sz="28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2pPr>
                    <a:lvl3pPr marL="1143000" indent="-228600">
                      <a:spcBef>
                        <a:spcPct val="20000"/>
                      </a:spcBef>
                      <a:buClr>
                        <a:schemeClr val="folHlink"/>
                      </a:buClr>
                      <a:buSzPct val="90000"/>
                      <a:buFont typeface="Wingdings" panose="05000000000000000000" pitchFamily="2" charset="2"/>
                      <a:buBlip>
                        <a:blip r:embed="rId4"/>
                      </a:buBlip>
                      <a:defRPr sz="24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3pPr>
                    <a:lvl4pPr marL="1600200" indent="-228600">
                      <a:spcBef>
                        <a:spcPct val="20000"/>
                      </a:spcBef>
                      <a:buClr>
                        <a:schemeClr val="accent2"/>
                      </a:buClr>
                      <a:buSzPct val="55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4pPr>
                    <a:lvl5pPr marL="2057400" indent="-228600">
                      <a:spcBef>
                        <a:spcPct val="20000"/>
                      </a:spcBef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5pPr>
                    <a:lvl6pPr marL="25146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6pPr>
                    <a:lvl7pPr marL="29718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7pPr>
                    <a:lvl8pPr marL="34290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8pPr>
                    <a:lvl9pPr marL="3886200" indent="-22860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chemeClr val="accent1"/>
                      </a:buClr>
                      <a:buSzPct val="50000"/>
                      <a:buFont typeface="Wingdings" panose="05000000000000000000" pitchFamily="2" charset="2"/>
                      <a:buChar char="n"/>
                      <a:defRPr sz="2000">
                        <a:solidFill>
                          <a:schemeClr val="tx1"/>
                        </a:solidFill>
                        <a:latin typeface="Myriad Web" pitchFamily="34" charset="0"/>
                        <a:ea typeface="Arial Unicode MS" pitchFamily="34" charset="-120"/>
                      </a:defRPr>
                    </a:lvl9pPr>
                  </a:lstStyle>
                  <a:p>
                    <a:pPr eaLnBrk="1" hangingPunct="1">
                      <a:spcBef>
                        <a:spcPct val="0"/>
                      </a:spcBef>
                      <a:buClrTx/>
                      <a:buSzTx/>
                      <a:buFontTx/>
                      <a:buNone/>
                    </a:pPr>
                    <a:r>
                      <a:rPr lang="en-US" altLang="zh-CN" sz="2000" b="0">
                        <a:latin typeface="Tahoma" panose="020B0604030504040204" pitchFamily="34" charset="0"/>
                      </a:rPr>
                      <a:t>IO Devices and Storage                                     </a:t>
                    </a:r>
                    <a:endParaRPr lang="zh-CN" altLang="en-US" sz="2000" b="0">
                      <a:latin typeface="Tahoma" panose="020B0604030504040204" pitchFamily="34" charset="0"/>
                    </a:endParaRPr>
                  </a:p>
                </p:txBody>
              </p:sp>
            </p:grpSp>
            <p:sp>
              <p:nvSpPr>
                <p:cNvPr id="81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849312" y="4904144"/>
                  <a:ext cx="2290763" cy="4000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algn="ctr"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>
                      <a:latin typeface="Tahoma" panose="020B0604030504040204" pitchFamily="34" charset="0"/>
                    </a:rPr>
                    <a:t>Persistence</a:t>
                  </a:r>
                  <a:endParaRPr lang="zh-CN" altLang="en-US" sz="2000">
                    <a:latin typeface="Tahoma" panose="020B0604030504040204" pitchFamily="34" charset="0"/>
                  </a:endParaRPr>
                </a:p>
              </p:txBody>
            </p:sp>
            <p:cxnSp>
              <p:nvCxnSpPr>
                <p:cNvPr id="82" name="Straight Connector 46"/>
                <p:cNvCxnSpPr>
                  <a:cxnSpLocks noChangeShapeType="1"/>
                </p:cNvCxnSpPr>
                <p:nvPr/>
              </p:nvCxnSpPr>
              <p:spPr bwMode="auto">
                <a:xfrm>
                  <a:off x="2971800" y="1131697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83" name="TextBox 2"/>
                <p:cNvSpPr txBox="1">
                  <a:spLocks noChangeArrowheads="1"/>
                </p:cNvSpPr>
                <p:nvPr/>
              </p:nvSpPr>
              <p:spPr bwMode="auto">
                <a:xfrm>
                  <a:off x="3098801" y="5252478"/>
                  <a:ext cx="4114800" cy="400050"/>
                </a:xfrm>
                <a:prstGeom prst="rect">
                  <a:avLst/>
                </a:prstGeom>
                <a:noFill/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2"/>
                    </a:buBlip>
                    <a:defRPr sz="3600" b="1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1pPr>
                  <a:lvl2pPr marL="742950" indent="-285750">
                    <a:spcBef>
                      <a:spcPct val="20000"/>
                    </a:spcBef>
                    <a:buClr>
                      <a:schemeClr val="hlink"/>
                    </a:buClr>
                    <a:buSzPct val="90000"/>
                    <a:buFont typeface="Wingdings" panose="05000000000000000000" pitchFamily="2" charset="2"/>
                    <a:buBlip>
                      <a:blip r:embed="rId3"/>
                    </a:buBlip>
                    <a:defRPr sz="28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2pPr>
                  <a:lvl3pPr marL="1143000" indent="-228600">
                    <a:spcBef>
                      <a:spcPct val="20000"/>
                    </a:spcBef>
                    <a:buClr>
                      <a:schemeClr val="folHlink"/>
                    </a:buClr>
                    <a:buSzPct val="90000"/>
                    <a:buFont typeface="Wingdings" panose="05000000000000000000" pitchFamily="2" charset="2"/>
                    <a:buBlip>
                      <a:blip r:embed="rId4"/>
                    </a:buBlip>
                    <a:defRPr sz="24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3pPr>
                  <a:lvl4pPr marL="1600200" indent="-228600">
                    <a:spcBef>
                      <a:spcPct val="20000"/>
                    </a:spcBef>
                    <a:buClr>
                      <a:schemeClr val="accent2"/>
                    </a:buClr>
                    <a:buSzPct val="55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4pPr>
                  <a:lvl5pPr marL="2057400" indent="-228600">
                    <a:spcBef>
                      <a:spcPct val="20000"/>
                    </a:spcBef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chemeClr val="accent1"/>
                    </a:buClr>
                    <a:buSzPct val="50000"/>
                    <a:buFont typeface="Wingdings" panose="05000000000000000000" pitchFamily="2" charset="2"/>
                    <a:buChar char="n"/>
                    <a:defRPr sz="2000">
                      <a:solidFill>
                        <a:schemeClr val="tx1"/>
                      </a:solidFill>
                      <a:latin typeface="Myriad Web" pitchFamily="34" charset="0"/>
                      <a:ea typeface="Arial Unicode MS" pitchFamily="34" charset="-12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ClrTx/>
                    <a:buSzTx/>
                    <a:buFontTx/>
                    <a:buNone/>
                  </a:pPr>
                  <a:r>
                    <a:rPr lang="en-US" altLang="zh-CN" sz="2000" b="0">
                      <a:latin typeface="Tahoma" panose="020B0604030504040204" pitchFamily="34" charset="0"/>
                    </a:rPr>
                    <a:t>File System                                     </a:t>
                  </a:r>
                  <a:endParaRPr lang="zh-CN" altLang="en-US" sz="2000" b="0">
                    <a:latin typeface="Tahoma" panose="020B0604030504040204" pitchFamily="34" charset="0"/>
                  </a:endParaRPr>
                </a:p>
              </p:txBody>
            </p:sp>
            <p:sp>
              <p:nvSpPr>
                <p:cNvPr id="84" name="TextBox 2">
                  <a:extLst>
                    <a:ext uri="{FF2B5EF4-FFF2-40B4-BE49-F238E27FC236}">
                      <a16:creationId xmlns:a16="http://schemas.microsoft.com/office/drawing/2014/main" id="{A822F933-86CC-4D3B-8F4D-ADF11798493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91446" y="3028909"/>
                  <a:ext cx="919121" cy="439428"/>
                </a:xfrm>
                <a:prstGeom prst="rect">
                  <a:avLst/>
                </a:prstGeom>
                <a:gradFill>
                  <a:gsLst>
                    <a:gs pos="29230">
                      <a:srgbClr val="CDF4B4"/>
                    </a:gs>
                    <a:gs pos="0">
                      <a:schemeClr val="accent2">
                        <a:lumMod val="40000"/>
                        <a:lumOff val="60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9pPr>
                </a:lstStyle>
                <a:p>
                  <a:pPr eaLnBrk="1" hangingPunct="1">
                    <a:defRPr/>
                  </a:pPr>
                  <a:r>
                    <a:rPr lang="en-HK" altLang="zh-CN" sz="2000" dirty="0"/>
                    <a:t>HW#4</a:t>
                  </a:r>
                </a:p>
              </p:txBody>
            </p:sp>
            <p:cxnSp>
              <p:nvCxnSpPr>
                <p:cNvPr id="85" name="Straight Connector 49"/>
                <p:cNvCxnSpPr>
                  <a:cxnSpLocks noChangeShapeType="1"/>
                </p:cNvCxnSpPr>
                <p:nvPr/>
              </p:nvCxnSpPr>
              <p:spPr bwMode="auto">
                <a:xfrm>
                  <a:off x="7335838" y="44196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86" name="Straight Connector 50"/>
                <p:cNvCxnSpPr>
                  <a:cxnSpLocks noChangeShapeType="1"/>
                </p:cNvCxnSpPr>
                <p:nvPr/>
              </p:nvCxnSpPr>
              <p:spPr bwMode="auto">
                <a:xfrm>
                  <a:off x="7332663" y="2743200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87" name="Straight Connector 51"/>
                <p:cNvCxnSpPr>
                  <a:cxnSpLocks noChangeShapeType="1"/>
                </p:cNvCxnSpPr>
                <p:nvPr/>
              </p:nvCxnSpPr>
              <p:spPr bwMode="auto">
                <a:xfrm>
                  <a:off x="7332663" y="1131698"/>
                  <a:ext cx="0" cy="1389063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prstDash val="dashDot"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88" name="TextBox 2">
                  <a:extLst>
                    <a:ext uri="{FF2B5EF4-FFF2-40B4-BE49-F238E27FC236}">
                      <a16:creationId xmlns:a16="http://schemas.microsoft.com/office/drawing/2014/main" id="{4A985E7A-07D9-428B-AAEC-3991306AE10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380335" y="4570394"/>
                  <a:ext cx="968331" cy="1116007"/>
                </a:xfrm>
                <a:prstGeom prst="rect">
                  <a:avLst/>
                </a:prstGeom>
                <a:gradFill>
                  <a:gsLst>
                    <a:gs pos="29230">
                      <a:srgbClr val="CDF4B4"/>
                    </a:gs>
                    <a:gs pos="0">
                      <a:schemeClr val="accent2">
                        <a:lumMod val="40000"/>
                        <a:lumOff val="60000"/>
                      </a:schemeClr>
                    </a:gs>
                    <a:gs pos="74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45000"/>
                        <a:lumOff val="55000"/>
                      </a:schemeClr>
                    </a:gs>
                    <a:gs pos="100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ln w="25400">
                  <a:solidFill>
                    <a:schemeClr val="tx2"/>
                  </a:solidFill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ahoma" panose="020B0604030504040204" pitchFamily="34" charset="0"/>
                      <a:ea typeface="Arial Unicode MS" pitchFamily="34" charset="-122"/>
                    </a:defRPr>
                  </a:lvl9pPr>
                </a:lstStyle>
                <a:p>
                  <a:pPr eaLnBrk="1" hangingPunct="1">
                    <a:defRPr/>
                  </a:pPr>
                  <a:r>
                    <a:rPr lang="en-HK" altLang="zh-CN" sz="2000" dirty="0"/>
                    <a:t>HW#2</a:t>
                  </a:r>
                  <a:r>
                    <a:rPr lang="en-US" altLang="zh-CN" sz="2000" dirty="0"/>
                    <a:t> </a:t>
                  </a:r>
                </a:p>
                <a:p>
                  <a:pPr eaLnBrk="1" hangingPunct="1">
                    <a:defRPr/>
                  </a:pPr>
                  <a:r>
                    <a:rPr lang="en-HK" altLang="zh-CN" sz="2000" dirty="0"/>
                    <a:t>    &amp;</a:t>
                  </a:r>
                  <a:endParaRPr lang="en-US" altLang="zh-CN" sz="2000" dirty="0"/>
                </a:p>
                <a:p>
                  <a:pPr eaLnBrk="1" hangingPunct="1">
                    <a:defRPr/>
                  </a:pPr>
                  <a:r>
                    <a:rPr lang="en-HK" altLang="zh-CN" sz="2000" dirty="0"/>
                    <a:t>Project</a:t>
                  </a:r>
                </a:p>
              </p:txBody>
            </p:sp>
          </p:grpSp>
          <p:pic>
            <p:nvPicPr>
              <p:cNvPr id="71" name="Picture 3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8200" y="6059488"/>
                <a:ext cx="7566025" cy="6461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DC261D44-1D84-49AF-ACE7-3AF17D5BB2EA}"/>
                  </a:ext>
                </a:extLst>
              </p:cNvPr>
              <p:cNvCxnSpPr/>
              <p:nvPr/>
            </p:nvCxnSpPr>
            <p:spPr bwMode="auto">
              <a:xfrm>
                <a:off x="838545" y="5494171"/>
                <a:ext cx="7543456" cy="0"/>
              </a:xfrm>
              <a:prstGeom prst="line">
                <a:avLst/>
              </a:prstGeom>
              <a:solidFill>
                <a:schemeClr val="accent1"/>
              </a:solidFill>
              <a:ln w="31750" cap="flat" cmpd="sng" algn="ctr">
                <a:solidFill>
                  <a:schemeClr val="tx2">
                    <a:lumMod val="75000"/>
                  </a:schemeClr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67" name="TextBox 2">
              <a:extLst>
                <a:ext uri="{FF2B5EF4-FFF2-40B4-BE49-F238E27FC236}">
                  <a16:creationId xmlns:a16="http://schemas.microsoft.com/office/drawing/2014/main" id="{01E911D7-4D14-4F0F-8E95-249201E04B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92975" y="3379788"/>
              <a:ext cx="917575" cy="400050"/>
            </a:xfrm>
            <a:prstGeom prst="rect">
              <a:avLst/>
            </a:prstGeom>
            <a:gradFill>
              <a:gsLst>
                <a:gs pos="29230">
                  <a:srgbClr val="CDF4B4"/>
                </a:gs>
                <a:gs pos="0">
                  <a:schemeClr val="accent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25400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9pPr>
            </a:lstStyle>
            <a:p>
              <a:pPr eaLnBrk="1" hangingPunct="1">
                <a:defRPr/>
              </a:pPr>
              <a:r>
                <a:rPr lang="en-HK" altLang="zh-CN" sz="2000" dirty="0"/>
                <a:t>HW#3</a:t>
              </a:r>
            </a:p>
          </p:txBody>
        </p:sp>
        <p:sp>
          <p:nvSpPr>
            <p:cNvPr id="68" name="TextBox 2">
              <a:extLst>
                <a:ext uri="{FF2B5EF4-FFF2-40B4-BE49-F238E27FC236}">
                  <a16:creationId xmlns:a16="http://schemas.microsoft.com/office/drawing/2014/main" id="{01E911D7-4D14-4F0F-8E95-249201E04B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42188" y="5581650"/>
              <a:ext cx="917575" cy="400050"/>
            </a:xfrm>
            <a:prstGeom prst="rect">
              <a:avLst/>
            </a:prstGeom>
            <a:gradFill>
              <a:gsLst>
                <a:gs pos="29230">
                  <a:srgbClr val="CDF4B4"/>
                </a:gs>
                <a:gs pos="0">
                  <a:schemeClr val="accent2">
                    <a:lumMod val="40000"/>
                    <a:lumOff val="6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ln w="25400">
              <a:solidFill>
                <a:schemeClr val="tx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  <a:ea typeface="Arial Unicode MS" pitchFamily="34" charset="-122"/>
                </a:defRPr>
              </a:lvl9pPr>
            </a:lstStyle>
            <a:p>
              <a:pPr eaLnBrk="1" hangingPunct="1">
                <a:defRPr/>
              </a:pPr>
              <a:r>
                <a:rPr lang="en-HK" altLang="zh-CN" sz="2000" dirty="0"/>
                <a:t>HW#1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35349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IDE Disk Driver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/>
              <a:t>Status Register (Address 0x1F7):</a:t>
            </a:r>
          </a:p>
          <a:p>
            <a:pPr marL="400050" lvl="1" indent="0">
              <a:buNone/>
            </a:pPr>
            <a:r>
              <a:rPr lang="is-IS" sz="1600" dirty="0"/>
              <a:t>7 	6 	5 	4 	3 	2 	1 	0</a:t>
            </a:r>
          </a:p>
          <a:p>
            <a:pPr marL="400050" lvl="1" indent="0">
              <a:buNone/>
            </a:pPr>
            <a:r>
              <a:rPr lang="de-DE" sz="1600" dirty="0"/>
              <a:t>BUSY READY 	FAULT 	SEEK 	DRQ 	CORR 	IDDEX 	ERROR</a:t>
            </a:r>
          </a:p>
          <a:p>
            <a:r>
              <a:rPr lang="en-US" sz="1400" dirty="0"/>
              <a:t>Error Register (Address 0x1F1): (check when Status ERROR==1)</a:t>
            </a:r>
          </a:p>
          <a:p>
            <a:pPr marL="400050" lvl="1" indent="0">
              <a:buNone/>
            </a:pPr>
            <a:r>
              <a:rPr lang="is-IS" sz="1600" dirty="0"/>
              <a:t>7 	6 	5 	4 	3 	2 	1 	0</a:t>
            </a:r>
          </a:p>
          <a:p>
            <a:pPr marL="400050" lvl="1" indent="0">
              <a:buNone/>
            </a:pPr>
            <a:r>
              <a:rPr lang="en-US" sz="1600" dirty="0"/>
              <a:t>BBK 	UNC 	MC 	IDNF 	MCR 	ABRT 	T0NF 	AMNF</a:t>
            </a:r>
            <a:endParaRPr lang="en-US" sz="1200" dirty="0"/>
          </a:p>
          <a:p>
            <a:pPr lvl="1"/>
            <a:r>
              <a:rPr lang="is-IS" sz="1400" dirty="0"/>
              <a:t>BBK = Bad Block</a:t>
            </a:r>
          </a:p>
          <a:p>
            <a:pPr lvl="1"/>
            <a:r>
              <a:rPr lang="es-ES_tradnl" sz="1400" dirty="0"/>
              <a:t>UNC = </a:t>
            </a:r>
            <a:r>
              <a:rPr lang="es-ES_tradnl" sz="1400" dirty="0" err="1"/>
              <a:t>Uncorrectable</a:t>
            </a:r>
            <a:r>
              <a:rPr lang="es-ES_tradnl" sz="1400" dirty="0"/>
              <a:t> data error</a:t>
            </a:r>
          </a:p>
          <a:p>
            <a:pPr lvl="1"/>
            <a:r>
              <a:rPr lang="nl-NL" sz="1400" dirty="0"/>
              <a:t>MC = Media </a:t>
            </a:r>
            <a:r>
              <a:rPr lang="nl-NL" sz="1400" dirty="0" err="1"/>
              <a:t>Changed</a:t>
            </a:r>
            <a:endParaRPr lang="nl-NL" sz="1400" dirty="0"/>
          </a:p>
          <a:p>
            <a:pPr lvl="1"/>
            <a:r>
              <a:rPr lang="en-US" sz="1400" dirty="0"/>
              <a:t>IDNF = ID mark Not Found</a:t>
            </a:r>
          </a:p>
          <a:p>
            <a:pPr lvl="1"/>
            <a:r>
              <a:rPr lang="it-IT" sz="1400" dirty="0"/>
              <a:t>MCR = Media </a:t>
            </a:r>
            <a:r>
              <a:rPr lang="it-IT" sz="1400" dirty="0" err="1"/>
              <a:t>Change</a:t>
            </a:r>
            <a:r>
              <a:rPr lang="it-IT" sz="1400" dirty="0"/>
              <a:t> </a:t>
            </a:r>
            <a:r>
              <a:rPr lang="it-IT" sz="1400" dirty="0" err="1"/>
              <a:t>Requested</a:t>
            </a:r>
            <a:endParaRPr lang="it-IT" sz="1400" dirty="0"/>
          </a:p>
          <a:p>
            <a:pPr lvl="1"/>
            <a:r>
              <a:rPr lang="en-US" sz="1400" dirty="0"/>
              <a:t>ABRT = Command aborted</a:t>
            </a:r>
          </a:p>
          <a:p>
            <a:pPr lvl="1"/>
            <a:r>
              <a:rPr lang="en-US" sz="1400" dirty="0"/>
              <a:t>T0NF = Track 0 Not Found</a:t>
            </a:r>
          </a:p>
          <a:p>
            <a:pPr lvl="1"/>
            <a:r>
              <a:rPr lang="en-US" sz="1400" dirty="0"/>
              <a:t>AMNF = Address Mark Not Found</a:t>
            </a:r>
          </a:p>
        </p:txBody>
      </p:sp>
    </p:spTree>
    <p:extLst>
      <p:ext uri="{BB962C8B-B14F-4D97-AF65-F5344CB8AC3E}">
        <p14:creationId xmlns:p14="http://schemas.microsoft.com/office/powerpoint/2010/main" val="608323322"/>
      </p:ext>
    </p:extLst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IDE Disk Driver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600" b="1" dirty="0"/>
              <a:t>Wait for drive to be ready</a:t>
            </a:r>
            <a:r>
              <a:rPr lang="en-US" sz="1600" dirty="0"/>
              <a:t>. Read Status Register (0x1F7) until drive is not busy and READY.</a:t>
            </a:r>
          </a:p>
          <a:p>
            <a:r>
              <a:rPr lang="en-US" sz="1600" b="1" dirty="0"/>
              <a:t>Write parameters to command registers</a:t>
            </a:r>
            <a:r>
              <a:rPr lang="en-US" sz="1600" dirty="0"/>
              <a:t>. Write the sector count, logical block address (LBA) of the sectors to be accessed, and drive number (master=0x00 or slave=0x10, as IDE permits just two drives) to command registers (0x1F2-0x1F6).</a:t>
            </a:r>
          </a:p>
          <a:p>
            <a:r>
              <a:rPr lang="en-US" sz="1600" b="1" dirty="0"/>
              <a:t>Start the I/O</a:t>
            </a:r>
            <a:r>
              <a:rPr lang="en-US" sz="1600" dirty="0"/>
              <a:t> by issuing read/write to command register. Write READ—WRITE command to command register (0x1F7).</a:t>
            </a:r>
          </a:p>
          <a:p>
            <a:r>
              <a:rPr lang="en-US" sz="1600" b="1" dirty="0"/>
              <a:t>Data transfer (for writes)</a:t>
            </a:r>
            <a:r>
              <a:rPr lang="en-US" sz="1600" dirty="0"/>
              <a:t>: Wait until drive status is READY and DRQ (drive request for data); write data to data port.</a:t>
            </a:r>
          </a:p>
          <a:p>
            <a:r>
              <a:rPr lang="en-US" sz="1600" b="1" dirty="0"/>
              <a:t>Handle interrupts</a:t>
            </a:r>
            <a:r>
              <a:rPr lang="en-US" sz="1600" dirty="0"/>
              <a:t>. In the simplest case, handle an interrupt for each sector transferred; more complex approaches allow batching and thus one final interrupt when the entire transfer is complete.</a:t>
            </a:r>
          </a:p>
          <a:p>
            <a:r>
              <a:rPr lang="en-US" sz="1600" dirty="0"/>
              <a:t>Error handling. After each operation, read the status register. If the ERROR bit is on, read the error register for details.</a:t>
            </a:r>
          </a:p>
        </p:txBody>
      </p:sp>
    </p:spTree>
    <p:extLst>
      <p:ext uri="{BB962C8B-B14F-4D97-AF65-F5344CB8AC3E}">
        <p14:creationId xmlns:p14="http://schemas.microsoft.com/office/powerpoint/2010/main" val="3731929759"/>
      </p:ext>
    </p:extLst>
  </p:cSld>
  <p:clrMapOvr>
    <a:masterClrMapping/>
  </p:clrMapOvr>
  <p:transition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IDE Disk Driver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static </a:t>
            </a:r>
            <a:r>
              <a:rPr lang="en-US" sz="1600" dirty="0" err="1">
                <a:latin typeface="Courier"/>
                <a:cs typeface="Courier"/>
              </a:rPr>
              <a:t>int</a:t>
            </a:r>
            <a:r>
              <a:rPr lang="en-US" sz="1600" dirty="0">
                <a:latin typeface="Courier"/>
                <a:cs typeface="Courier"/>
              </a:rPr>
              <a:t> </a:t>
            </a:r>
            <a:r>
              <a:rPr lang="en-US" sz="1600" dirty="0" err="1">
                <a:latin typeface="Courier"/>
                <a:cs typeface="Courier"/>
              </a:rPr>
              <a:t>ide_wait_ready</a:t>
            </a:r>
            <a:r>
              <a:rPr lang="en-US" sz="1600" dirty="0">
                <a:latin typeface="Courier"/>
                <a:cs typeface="Courier"/>
              </a:rPr>
              <a:t>() {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	while (((</a:t>
            </a:r>
            <a:r>
              <a:rPr lang="en-US" sz="1600" dirty="0" err="1">
                <a:latin typeface="Courier"/>
                <a:cs typeface="Courier"/>
              </a:rPr>
              <a:t>int</a:t>
            </a:r>
            <a:r>
              <a:rPr lang="en-US" sz="1600" dirty="0">
                <a:latin typeface="Courier"/>
                <a:cs typeface="Courier"/>
              </a:rPr>
              <a:t> r = </a:t>
            </a:r>
            <a:r>
              <a:rPr lang="en-US" sz="1600" dirty="0" err="1">
                <a:latin typeface="Courier"/>
                <a:cs typeface="Courier"/>
              </a:rPr>
              <a:t>inb</a:t>
            </a:r>
            <a:r>
              <a:rPr lang="en-US" sz="1600" dirty="0">
                <a:latin typeface="Courier"/>
                <a:cs typeface="Courier"/>
              </a:rPr>
              <a:t>(0x1f7)) &amp; IDE_BSY) || 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        	!(r &amp; IDE_DRDY))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	; // loop until drive isn’t busy</a:t>
            </a:r>
          </a:p>
          <a:p>
            <a:pPr marL="0" indent="0">
              <a:buNone/>
            </a:pPr>
            <a:r>
              <a:rPr lang="en-US" sz="1600" dirty="0"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07044781"/>
      </p:ext>
    </p:extLst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IDE Disk Driver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764704"/>
            <a:ext cx="8786812" cy="5501258"/>
          </a:xfrm>
        </p:spPr>
        <p:txBody>
          <a:bodyPr/>
          <a:lstStyle/>
          <a:p>
            <a:pPr marL="0" indent="0">
              <a:buNone/>
            </a:pPr>
            <a:r>
              <a:rPr lang="en-US" sz="1400" dirty="0"/>
              <a:t>static void </a:t>
            </a:r>
            <a:r>
              <a:rPr lang="en-US" sz="1400" dirty="0" err="1"/>
              <a:t>ide_start_request</a:t>
            </a:r>
            <a:r>
              <a:rPr lang="en-US" sz="1400" dirty="0"/>
              <a:t>(</a:t>
            </a:r>
            <a:r>
              <a:rPr lang="en-US" sz="1400" dirty="0" err="1"/>
              <a:t>struct</a:t>
            </a:r>
            <a:r>
              <a:rPr lang="en-US" sz="1400" dirty="0"/>
              <a:t> </a:t>
            </a:r>
            <a:r>
              <a:rPr lang="en-US" sz="1400" dirty="0" err="1"/>
              <a:t>buf</a:t>
            </a:r>
            <a:r>
              <a:rPr lang="en-US" sz="1400" dirty="0"/>
              <a:t> *b) {</a:t>
            </a:r>
          </a:p>
          <a:p>
            <a:pPr marL="400050" lvl="1" indent="0">
              <a:buNone/>
            </a:pPr>
            <a:r>
              <a:rPr lang="en-US" sz="1400" dirty="0" err="1"/>
              <a:t>ide_wait_ready</a:t>
            </a:r>
            <a:r>
              <a:rPr lang="en-US" sz="1400" dirty="0"/>
              <a:t>();</a:t>
            </a:r>
          </a:p>
          <a:p>
            <a:pPr marL="400050" lvl="1" indent="0">
              <a:buNone/>
            </a:pPr>
            <a:r>
              <a:rPr lang="en-US" sz="1400" dirty="0" err="1"/>
              <a:t>outb</a:t>
            </a:r>
            <a:r>
              <a:rPr lang="en-US" sz="1400" dirty="0"/>
              <a:t>(0x3f6, 0); // generate interrupt</a:t>
            </a:r>
          </a:p>
          <a:p>
            <a:pPr marL="400050" lvl="1" indent="0">
              <a:buNone/>
            </a:pPr>
            <a:r>
              <a:rPr lang="en-US" sz="1400" dirty="0" err="1"/>
              <a:t>outb</a:t>
            </a:r>
            <a:r>
              <a:rPr lang="en-US" sz="1400" dirty="0"/>
              <a:t>(0x1f2, 1); // how many sectors?</a:t>
            </a:r>
          </a:p>
          <a:p>
            <a:pPr marL="400050" lvl="1" indent="0">
              <a:buNone/>
            </a:pPr>
            <a:r>
              <a:rPr lang="en-US" sz="1400" dirty="0" err="1"/>
              <a:t>outb</a:t>
            </a:r>
            <a:r>
              <a:rPr lang="en-US" sz="1400" dirty="0"/>
              <a:t>(0x1f3, b-&gt;sector &amp; 0xff); // LBA goes here ...</a:t>
            </a:r>
          </a:p>
          <a:p>
            <a:pPr marL="400050" lvl="1" indent="0">
              <a:buNone/>
            </a:pPr>
            <a:r>
              <a:rPr lang="en-US" sz="1400" dirty="0" err="1"/>
              <a:t>outb</a:t>
            </a:r>
            <a:r>
              <a:rPr lang="en-US" sz="1400" dirty="0"/>
              <a:t>(0x1f4, (b-&gt;sector &gt;&gt; 8) &amp; 0xff); // ... and here</a:t>
            </a:r>
          </a:p>
          <a:p>
            <a:pPr marL="400050" lvl="1" indent="0">
              <a:buNone/>
            </a:pPr>
            <a:r>
              <a:rPr lang="en-US" sz="1400" dirty="0" err="1"/>
              <a:t>outb</a:t>
            </a:r>
            <a:r>
              <a:rPr lang="en-US" sz="1400" dirty="0"/>
              <a:t>(0x1f5, (b-&gt;sector &gt;&gt; 16) &amp; 0xff); // ... and here!</a:t>
            </a:r>
          </a:p>
          <a:p>
            <a:pPr marL="400050" lvl="1" indent="0">
              <a:buNone/>
            </a:pPr>
            <a:r>
              <a:rPr lang="hr-HR" sz="1400" dirty="0"/>
              <a:t>outb(0x1f6, 0xe0 | ((b-&gt;dev&amp;1)&lt;&lt;4) | ((b-&gt;sector&gt;&gt;24)&amp;0x0f));</a:t>
            </a:r>
          </a:p>
          <a:p>
            <a:pPr marL="400050" lvl="1" indent="0">
              <a:buNone/>
            </a:pPr>
            <a:r>
              <a:rPr lang="en-US" sz="1400" dirty="0"/>
              <a:t>if(b-&gt;flags &amp; B_DIRTY){</a:t>
            </a:r>
          </a:p>
          <a:p>
            <a:pPr marL="800100" lvl="2" indent="0">
              <a:buNone/>
            </a:pPr>
            <a:r>
              <a:rPr lang="en-US" sz="1400" dirty="0" err="1"/>
              <a:t>outb</a:t>
            </a:r>
            <a:r>
              <a:rPr lang="en-US" sz="1400" dirty="0"/>
              <a:t>(0x1f7, IDE_CMD_WRITE); // this is a WRITE</a:t>
            </a:r>
          </a:p>
          <a:p>
            <a:pPr marL="800100" lvl="2" indent="0">
              <a:buNone/>
            </a:pPr>
            <a:r>
              <a:rPr lang="en-US" sz="1400" dirty="0" err="1"/>
              <a:t>outsl</a:t>
            </a:r>
            <a:r>
              <a:rPr lang="en-US" sz="1400" dirty="0"/>
              <a:t>(0x1f0, b-&gt;data, 512/4); // transfer data too!</a:t>
            </a:r>
          </a:p>
          <a:p>
            <a:pPr marL="400050" lvl="1" indent="0">
              <a:buNone/>
            </a:pPr>
            <a:r>
              <a:rPr lang="en-US" sz="1400" dirty="0"/>
              <a:t>} else {</a:t>
            </a:r>
          </a:p>
          <a:p>
            <a:pPr marL="800100" lvl="2" indent="0">
              <a:buNone/>
            </a:pPr>
            <a:r>
              <a:rPr lang="en-US" sz="1400" dirty="0" err="1"/>
              <a:t>outb</a:t>
            </a:r>
            <a:r>
              <a:rPr lang="en-US" sz="1400" dirty="0"/>
              <a:t>(0x1f7, IDE_CMD_READ); // this is a READ (no data)</a:t>
            </a:r>
          </a:p>
          <a:p>
            <a:pPr marL="400050" lvl="1" indent="0">
              <a:buNone/>
            </a:pPr>
            <a:r>
              <a:rPr lang="en-US" sz="1400" dirty="0"/>
              <a:t>}</a:t>
            </a:r>
          </a:p>
          <a:p>
            <a:pPr marL="0" indent="0">
              <a:buNone/>
            </a:pPr>
            <a:r>
              <a:rPr lang="en-US" sz="1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6812165"/>
      </p:ext>
    </p:extLst>
  </p:cSld>
  <p:clrMapOvr>
    <a:masterClrMapping/>
  </p:clrMapOvr>
  <p:transition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IDE Disk Driver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764704"/>
            <a:ext cx="8786812" cy="5501258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void </a:t>
            </a:r>
            <a:r>
              <a:rPr lang="en-US" sz="1800" dirty="0" err="1"/>
              <a:t>ide_rw</a:t>
            </a:r>
            <a:r>
              <a:rPr lang="en-US" sz="1800" dirty="0"/>
              <a:t>(</a:t>
            </a:r>
            <a:r>
              <a:rPr lang="en-US" sz="1800" dirty="0" err="1"/>
              <a:t>struct</a:t>
            </a:r>
            <a:r>
              <a:rPr lang="en-US" sz="1800" dirty="0"/>
              <a:t> </a:t>
            </a:r>
            <a:r>
              <a:rPr lang="en-US" sz="1800" dirty="0" err="1"/>
              <a:t>buf</a:t>
            </a:r>
            <a:r>
              <a:rPr lang="en-US" sz="1800" dirty="0"/>
              <a:t> *b) {</a:t>
            </a:r>
          </a:p>
          <a:p>
            <a:pPr marL="0" indent="0">
              <a:buNone/>
            </a:pPr>
            <a:r>
              <a:rPr lang="en-US" sz="1800" dirty="0"/>
              <a:t>   acquire(&amp;</a:t>
            </a:r>
            <a:r>
              <a:rPr lang="en-US" sz="1800" dirty="0" err="1"/>
              <a:t>ide_lock</a:t>
            </a:r>
            <a:r>
              <a:rPr lang="en-US" sz="1800" dirty="0"/>
              <a:t>);</a:t>
            </a:r>
          </a:p>
          <a:p>
            <a:pPr marL="0" indent="0">
              <a:buNone/>
            </a:pPr>
            <a:r>
              <a:rPr lang="en-US" sz="1800" dirty="0"/>
              <a:t>   for (</a:t>
            </a:r>
            <a:r>
              <a:rPr lang="en-US" sz="1800" dirty="0" err="1"/>
              <a:t>struct</a:t>
            </a:r>
            <a:r>
              <a:rPr lang="en-US" sz="1800" dirty="0"/>
              <a:t> </a:t>
            </a:r>
            <a:r>
              <a:rPr lang="en-US" sz="1800" dirty="0" err="1"/>
              <a:t>buf</a:t>
            </a:r>
            <a:r>
              <a:rPr lang="en-US" sz="1800" dirty="0"/>
              <a:t> **</a:t>
            </a:r>
            <a:r>
              <a:rPr lang="en-US" sz="1800" dirty="0" err="1"/>
              <a:t>pp</a:t>
            </a:r>
            <a:r>
              <a:rPr lang="en-US" sz="1800" dirty="0"/>
              <a:t> = &amp;</a:t>
            </a:r>
            <a:r>
              <a:rPr lang="en-US" sz="1800" dirty="0" err="1"/>
              <a:t>ide_queue</a:t>
            </a:r>
            <a:r>
              <a:rPr lang="en-US" sz="1800" dirty="0"/>
              <a:t>; *</a:t>
            </a:r>
            <a:r>
              <a:rPr lang="en-US" sz="1800" dirty="0" err="1"/>
              <a:t>pp</a:t>
            </a:r>
            <a:r>
              <a:rPr lang="en-US" sz="1800" dirty="0"/>
              <a:t>; </a:t>
            </a:r>
            <a:r>
              <a:rPr lang="en-US" sz="1800" dirty="0" err="1"/>
              <a:t>pp</a:t>
            </a:r>
            <a:r>
              <a:rPr lang="en-US" sz="1800" dirty="0"/>
              <a:t>=&amp;(*</a:t>
            </a:r>
            <a:r>
              <a:rPr lang="en-US" sz="1800" dirty="0" err="1"/>
              <a:t>pp</a:t>
            </a:r>
            <a:r>
              <a:rPr lang="en-US" sz="1800" dirty="0"/>
              <a:t>)-&gt;</a:t>
            </a:r>
            <a:r>
              <a:rPr lang="en-US" sz="1800" dirty="0" err="1"/>
              <a:t>qnext</a:t>
            </a:r>
            <a:r>
              <a:rPr lang="en-US" sz="1800" dirty="0"/>
              <a:t>)</a:t>
            </a:r>
          </a:p>
          <a:p>
            <a:pPr marL="0" indent="0">
              <a:buNone/>
            </a:pPr>
            <a:r>
              <a:rPr lang="en-US" sz="1800" dirty="0"/>
              <a:t>   ; // walk queue</a:t>
            </a:r>
          </a:p>
          <a:p>
            <a:pPr marL="0" indent="0">
              <a:buNone/>
            </a:pPr>
            <a:r>
              <a:rPr lang="en-US" sz="1800" dirty="0"/>
              <a:t>   *</a:t>
            </a:r>
            <a:r>
              <a:rPr lang="en-US" sz="1800" dirty="0" err="1"/>
              <a:t>pp</a:t>
            </a:r>
            <a:r>
              <a:rPr lang="en-US" sz="1800" dirty="0"/>
              <a:t> = b; // add request to end</a:t>
            </a:r>
          </a:p>
          <a:p>
            <a:pPr marL="0" indent="0">
              <a:buNone/>
            </a:pPr>
            <a:r>
              <a:rPr lang="en-US" sz="1800" dirty="0"/>
              <a:t>   if (</a:t>
            </a:r>
            <a:r>
              <a:rPr lang="en-US" sz="1800" dirty="0" err="1"/>
              <a:t>ide_queue</a:t>
            </a:r>
            <a:r>
              <a:rPr lang="en-US" sz="1800" dirty="0"/>
              <a:t> == b) // if q is empty</a:t>
            </a:r>
          </a:p>
          <a:p>
            <a:pPr marL="0" indent="0">
              <a:buNone/>
            </a:pPr>
            <a:r>
              <a:rPr lang="en-US" sz="1800" dirty="0"/>
              <a:t>      </a:t>
            </a:r>
            <a:r>
              <a:rPr lang="en-US" sz="1800" dirty="0" err="1"/>
              <a:t>ide_start_request</a:t>
            </a:r>
            <a:r>
              <a:rPr lang="en-US" sz="1800" dirty="0"/>
              <a:t>(b); // send </a:t>
            </a:r>
            <a:r>
              <a:rPr lang="en-US" sz="1800" dirty="0" err="1"/>
              <a:t>req</a:t>
            </a:r>
            <a:r>
              <a:rPr lang="en-US" sz="1800" dirty="0"/>
              <a:t> to disk</a:t>
            </a:r>
          </a:p>
          <a:p>
            <a:pPr marL="0" indent="0">
              <a:buNone/>
            </a:pPr>
            <a:r>
              <a:rPr lang="en-US" sz="1800" dirty="0"/>
              <a:t>   while ((b-&gt;flags &amp; (B_VALID|B_DIRTY)) != B_VALID)</a:t>
            </a:r>
          </a:p>
          <a:p>
            <a:pPr marL="0" indent="0">
              <a:buNone/>
            </a:pPr>
            <a:r>
              <a:rPr lang="en-US" sz="1800" dirty="0"/>
              <a:t>      sleep(b, &amp;</a:t>
            </a:r>
            <a:r>
              <a:rPr lang="en-US" sz="1800" dirty="0" err="1"/>
              <a:t>ide_lock</a:t>
            </a:r>
            <a:r>
              <a:rPr lang="en-US" sz="1800" dirty="0"/>
              <a:t>); // wait for completion</a:t>
            </a:r>
          </a:p>
          <a:p>
            <a:pPr marL="0" indent="0">
              <a:buNone/>
            </a:pPr>
            <a:r>
              <a:rPr lang="en-US" sz="1800" dirty="0"/>
              <a:t>   release(&amp;</a:t>
            </a:r>
            <a:r>
              <a:rPr lang="en-US" sz="1800" dirty="0" err="1"/>
              <a:t>ide_lock</a:t>
            </a:r>
            <a:r>
              <a:rPr lang="en-US" sz="1800" dirty="0"/>
              <a:t>);</a:t>
            </a:r>
          </a:p>
          <a:p>
            <a:pPr marL="0" indent="0">
              <a:buNone/>
            </a:pPr>
            <a:r>
              <a:rPr lang="en-US" sz="18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128984741"/>
      </p:ext>
    </p:extLst>
  </p:cSld>
  <p:clrMapOvr>
    <a:masterClrMapping/>
  </p:clrMapOvr>
  <p:transition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IDE Disk Driver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void </a:t>
            </a:r>
            <a:r>
              <a:rPr lang="en-US" sz="1800" dirty="0" err="1">
                <a:latin typeface="Courier"/>
                <a:cs typeface="Courier"/>
              </a:rPr>
              <a:t>ide_intr</a:t>
            </a:r>
            <a:r>
              <a:rPr lang="en-US" sz="1800" dirty="0">
                <a:latin typeface="Courier"/>
                <a:cs typeface="Courier"/>
              </a:rPr>
              <a:t>() {</a:t>
            </a:r>
          </a:p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   </a:t>
            </a:r>
            <a:r>
              <a:rPr lang="en-US" sz="1800" dirty="0" err="1">
                <a:latin typeface="Courier"/>
                <a:cs typeface="Courier"/>
              </a:rPr>
              <a:t>struct</a:t>
            </a:r>
            <a:r>
              <a:rPr lang="en-US" sz="1800" dirty="0">
                <a:latin typeface="Courier"/>
                <a:cs typeface="Courier"/>
              </a:rPr>
              <a:t> </a:t>
            </a:r>
            <a:r>
              <a:rPr lang="en-US" sz="1800" dirty="0" err="1">
                <a:latin typeface="Courier"/>
                <a:cs typeface="Courier"/>
              </a:rPr>
              <a:t>buf</a:t>
            </a:r>
            <a:r>
              <a:rPr lang="en-US" sz="1800" dirty="0">
                <a:latin typeface="Courier"/>
                <a:cs typeface="Courier"/>
              </a:rPr>
              <a:t> *b;</a:t>
            </a:r>
          </a:p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   acquire(&amp;</a:t>
            </a:r>
            <a:r>
              <a:rPr lang="en-US" sz="1800" dirty="0" err="1">
                <a:latin typeface="Courier"/>
                <a:cs typeface="Courier"/>
              </a:rPr>
              <a:t>ide_lock</a:t>
            </a:r>
            <a:r>
              <a:rPr lang="en-US" sz="1800" dirty="0">
                <a:latin typeface="Courier"/>
                <a:cs typeface="Courier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   if (!(b-&gt;flags &amp; B_DIRTY) &amp;&amp; </a:t>
            </a:r>
            <a:r>
              <a:rPr lang="en-US" sz="1800" dirty="0" err="1">
                <a:latin typeface="Courier"/>
                <a:cs typeface="Courier"/>
              </a:rPr>
              <a:t>ide_wait_ready</a:t>
            </a:r>
            <a:r>
              <a:rPr lang="en-US" sz="1800" dirty="0">
                <a:latin typeface="Courier"/>
                <a:cs typeface="Courier"/>
              </a:rPr>
              <a:t>(1) &gt;= 0)</a:t>
            </a:r>
          </a:p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      </a:t>
            </a:r>
            <a:r>
              <a:rPr lang="en-US" sz="1800" dirty="0" err="1">
                <a:latin typeface="Courier"/>
                <a:cs typeface="Courier"/>
              </a:rPr>
              <a:t>insl</a:t>
            </a:r>
            <a:r>
              <a:rPr lang="en-US" sz="1800" dirty="0">
                <a:latin typeface="Courier"/>
                <a:cs typeface="Courier"/>
              </a:rPr>
              <a:t>(0x1f0, b-&gt;data, 512/4); // if READ: get data</a:t>
            </a:r>
          </a:p>
          <a:p>
            <a:pPr marL="0" indent="0">
              <a:buNone/>
            </a:pPr>
            <a:r>
              <a:rPr lang="es-ES_tradnl" sz="1800" dirty="0">
                <a:latin typeface="Courier"/>
                <a:cs typeface="Courier"/>
              </a:rPr>
              <a:t>   b-&gt;</a:t>
            </a:r>
            <a:r>
              <a:rPr lang="es-ES_tradnl" sz="1800" dirty="0" err="1">
                <a:latin typeface="Courier"/>
                <a:cs typeface="Courier"/>
              </a:rPr>
              <a:t>flags</a:t>
            </a:r>
            <a:r>
              <a:rPr lang="es-ES_tradnl" sz="1800" dirty="0">
                <a:latin typeface="Courier"/>
                <a:cs typeface="Courier"/>
              </a:rPr>
              <a:t> |= B_VALID;</a:t>
            </a:r>
          </a:p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   b-&gt;flags &amp;= ˜B_DIRTY;</a:t>
            </a:r>
          </a:p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   wakeup(b); // wake waiting process</a:t>
            </a:r>
          </a:p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   if ((</a:t>
            </a:r>
            <a:r>
              <a:rPr lang="en-US" sz="1800" dirty="0" err="1">
                <a:latin typeface="Courier"/>
                <a:cs typeface="Courier"/>
              </a:rPr>
              <a:t>ide_queue</a:t>
            </a:r>
            <a:r>
              <a:rPr lang="en-US" sz="1800" dirty="0">
                <a:latin typeface="Courier"/>
                <a:cs typeface="Courier"/>
              </a:rPr>
              <a:t> = b-&gt;</a:t>
            </a:r>
            <a:r>
              <a:rPr lang="en-US" sz="1800" dirty="0" err="1">
                <a:latin typeface="Courier"/>
                <a:cs typeface="Courier"/>
              </a:rPr>
              <a:t>qnext</a:t>
            </a:r>
            <a:r>
              <a:rPr lang="en-US" sz="1800" dirty="0">
                <a:latin typeface="Courier"/>
                <a:cs typeface="Courier"/>
              </a:rPr>
              <a:t>) != 0) // start next request</a:t>
            </a:r>
          </a:p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      </a:t>
            </a:r>
            <a:r>
              <a:rPr lang="en-US" sz="1800" dirty="0" err="1">
                <a:latin typeface="Courier"/>
                <a:cs typeface="Courier"/>
              </a:rPr>
              <a:t>ide_start_request</a:t>
            </a:r>
            <a:r>
              <a:rPr lang="en-US" sz="1800" dirty="0">
                <a:latin typeface="Courier"/>
                <a:cs typeface="Courier"/>
              </a:rPr>
              <a:t>(</a:t>
            </a:r>
            <a:r>
              <a:rPr lang="en-US" sz="1800" dirty="0" err="1">
                <a:latin typeface="Courier"/>
                <a:cs typeface="Courier"/>
              </a:rPr>
              <a:t>ide_queue</a:t>
            </a:r>
            <a:r>
              <a:rPr lang="en-US" sz="1800" dirty="0">
                <a:latin typeface="Courier"/>
                <a:cs typeface="Courier"/>
              </a:rPr>
              <a:t>); // (if one exists)</a:t>
            </a:r>
          </a:p>
          <a:p>
            <a:pPr marL="0" indent="0">
              <a:buNone/>
            </a:pPr>
            <a:r>
              <a:rPr lang="en-US" sz="1800">
                <a:latin typeface="Courier"/>
                <a:cs typeface="Courier"/>
              </a:rPr>
              <a:t>   release</a:t>
            </a:r>
            <a:r>
              <a:rPr lang="en-US" sz="1800" dirty="0">
                <a:latin typeface="Courier"/>
                <a:cs typeface="Courier"/>
              </a:rPr>
              <a:t>(&amp;</a:t>
            </a:r>
            <a:r>
              <a:rPr lang="en-US" sz="1800" dirty="0" err="1">
                <a:latin typeface="Courier"/>
                <a:cs typeface="Courier"/>
              </a:rPr>
              <a:t>ide_lock</a:t>
            </a:r>
            <a:r>
              <a:rPr lang="en-US" sz="1800" dirty="0">
                <a:latin typeface="Courier"/>
                <a:cs typeface="Courier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latin typeface="Courier"/>
                <a:cs typeface="Courier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1887370"/>
      </p:ext>
    </p:extLst>
  </p:cSld>
  <p:clrMapOvr>
    <a:masterClrMapping/>
  </p:clrMapOvr>
  <p:transition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  <a:endParaRPr lang="en-H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3" y="736054"/>
            <a:ext cx="8786812" cy="5501258"/>
          </a:xfrm>
        </p:spPr>
        <p:txBody>
          <a:bodyPr/>
          <a:lstStyle/>
          <a:p>
            <a:r>
              <a:rPr lang="en-HK" dirty="0"/>
              <a:t>IO Devices</a:t>
            </a:r>
          </a:p>
          <a:p>
            <a:pPr lvl="1"/>
            <a:r>
              <a:rPr lang="en-HK" dirty="0"/>
              <a:t>IO system architecture</a:t>
            </a:r>
          </a:p>
          <a:p>
            <a:pPr lvl="1"/>
            <a:r>
              <a:rPr lang="en-HK" dirty="0"/>
              <a:t>General mechanisms</a:t>
            </a:r>
          </a:p>
          <a:p>
            <a:pPr lvl="1"/>
            <a:r>
              <a:rPr lang="en-HK" dirty="0"/>
              <a:t>Device interactions and software development</a:t>
            </a:r>
            <a:endParaRPr lang="en-US" dirty="0"/>
          </a:p>
          <a:p>
            <a:r>
              <a:rPr lang="en-HK" dirty="0"/>
              <a:t> Next: Virtualizing CPU – Process</a:t>
            </a:r>
          </a:p>
          <a:p>
            <a:pPr lvl="1"/>
            <a:r>
              <a:rPr lang="en-US" dirty="0">
                <a:hlinkClick r:id="rId2"/>
              </a:rPr>
              <a:t>Chapter 4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Chapter 6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257395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I/O Devices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4205114"/>
          </a:xfrm>
        </p:spPr>
        <p:txBody>
          <a:bodyPr/>
          <a:lstStyle/>
          <a:p>
            <a:r>
              <a:rPr lang="en-US" altLang="ko-KR" dirty="0"/>
              <a:t>I/O is </a:t>
            </a:r>
            <a:r>
              <a:rPr lang="en-US" altLang="ko-KR" b="1" dirty="0"/>
              <a:t>critical</a:t>
            </a:r>
            <a:r>
              <a:rPr lang="en-US" altLang="ko-KR" dirty="0"/>
              <a:t> for computer systems to </a:t>
            </a:r>
            <a:r>
              <a:rPr lang="en-US" altLang="ko-KR" b="1" dirty="0"/>
              <a:t>interact with IO systems.</a:t>
            </a:r>
          </a:p>
          <a:p>
            <a:r>
              <a:rPr lang="en-US" altLang="ko-KR" dirty="0"/>
              <a:t>Issue : </a:t>
            </a:r>
          </a:p>
          <a:p>
            <a:pPr lvl="1"/>
            <a:r>
              <a:rPr lang="en-US" altLang="ko-KR" dirty="0"/>
              <a:t>How should I/O be integrated into systems? </a:t>
            </a:r>
          </a:p>
          <a:p>
            <a:pPr lvl="1"/>
            <a:r>
              <a:rPr lang="en-US" altLang="ko-KR" dirty="0"/>
              <a:t>What are the general mechanisms? </a:t>
            </a:r>
          </a:p>
          <a:p>
            <a:pPr lvl="1"/>
            <a:r>
              <a:rPr lang="en-US" altLang="ko-KR" dirty="0"/>
              <a:t>How can we make them work efficiently?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66510065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Structure of input/output (I/O) device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2501176" y="1062354"/>
            <a:ext cx="847328" cy="39604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 anchorCtr="0"/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itchFamily="49" charset="0"/>
              </a:rPr>
              <a:t>CPU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ourier New" pitchFamily="49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581024" y="1052736"/>
            <a:ext cx="1063352" cy="39604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itchFamily="49" charset="0"/>
              </a:rPr>
              <a:t>Memory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ourier New" pitchFamily="49" charset="0"/>
            </a:endParaRPr>
          </a:p>
        </p:txBody>
      </p:sp>
      <p:sp>
        <p:nvSpPr>
          <p:cNvPr id="9" name="원통 8"/>
          <p:cNvSpPr/>
          <p:nvPr/>
        </p:nvSpPr>
        <p:spPr>
          <a:xfrm>
            <a:off x="1746920" y="3976582"/>
            <a:ext cx="656456" cy="460530"/>
          </a:xfrm>
          <a:prstGeom prst="can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0" name="원통 9"/>
          <p:cNvSpPr/>
          <p:nvPr/>
        </p:nvSpPr>
        <p:spPr>
          <a:xfrm>
            <a:off x="4536818" y="3976582"/>
            <a:ext cx="656456" cy="460530"/>
          </a:xfrm>
          <a:prstGeom prst="can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endParaRPr lang="ko-KR" alt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1" name="원통 10"/>
          <p:cNvSpPr/>
          <p:nvPr/>
        </p:nvSpPr>
        <p:spPr>
          <a:xfrm>
            <a:off x="3141869" y="3976582"/>
            <a:ext cx="656456" cy="460530"/>
          </a:xfrm>
          <a:prstGeom prst="can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2" name="원통 11"/>
          <p:cNvSpPr/>
          <p:nvPr/>
        </p:nvSpPr>
        <p:spPr>
          <a:xfrm>
            <a:off x="5931768" y="3976582"/>
            <a:ext cx="656456" cy="460530"/>
          </a:xfrm>
          <a:prstGeom prst="can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endParaRPr lang="ko-KR" alt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cxnSp>
        <p:nvCxnSpPr>
          <p:cNvPr id="16" name="Straight Arrow Connector 20"/>
          <p:cNvCxnSpPr/>
          <p:nvPr/>
        </p:nvCxnSpPr>
        <p:spPr>
          <a:xfrm>
            <a:off x="1403648" y="1869300"/>
            <a:ext cx="5400000" cy="0"/>
          </a:xfrm>
          <a:prstGeom prst="straightConnector1">
            <a:avLst/>
          </a:prstGeom>
          <a:ln w="19050">
            <a:solidFill>
              <a:schemeClr val="tx1"/>
            </a:solidFill>
            <a:headEnd type="stealt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20"/>
          <p:cNvCxnSpPr/>
          <p:nvPr/>
        </p:nvCxnSpPr>
        <p:spPr>
          <a:xfrm>
            <a:off x="1403648" y="3472526"/>
            <a:ext cx="5400000" cy="0"/>
          </a:xfrm>
          <a:prstGeom prst="straightConnector1">
            <a:avLst/>
          </a:prstGeom>
          <a:ln w="19050">
            <a:solidFill>
              <a:schemeClr val="tx1"/>
            </a:solidFill>
            <a:headEnd type="stealt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20"/>
          <p:cNvCxnSpPr/>
          <p:nvPr/>
        </p:nvCxnSpPr>
        <p:spPr>
          <a:xfrm>
            <a:off x="1403648" y="2464414"/>
            <a:ext cx="5400000" cy="0"/>
          </a:xfrm>
          <a:prstGeom prst="straightConnector1">
            <a:avLst/>
          </a:prstGeom>
          <a:ln w="19050">
            <a:solidFill>
              <a:schemeClr val="tx1"/>
            </a:solidFill>
            <a:headEnd type="stealth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20"/>
          <p:cNvCxnSpPr/>
          <p:nvPr/>
        </p:nvCxnSpPr>
        <p:spPr>
          <a:xfrm>
            <a:off x="3923928" y="1888350"/>
            <a:ext cx="0" cy="576064"/>
          </a:xfrm>
          <a:prstGeom prst="straightConnector1">
            <a:avLst/>
          </a:prstGeom>
          <a:ln w="6350">
            <a:solidFill>
              <a:schemeClr val="tx1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0"/>
          <p:cNvCxnSpPr/>
          <p:nvPr/>
        </p:nvCxnSpPr>
        <p:spPr>
          <a:xfrm>
            <a:off x="3923928" y="2464414"/>
            <a:ext cx="0" cy="1008112"/>
          </a:xfrm>
          <a:prstGeom prst="straightConnector1">
            <a:avLst/>
          </a:prstGeom>
          <a:ln w="12700">
            <a:solidFill>
              <a:schemeClr val="tx1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0"/>
          <p:cNvCxnSpPr/>
          <p:nvPr/>
        </p:nvCxnSpPr>
        <p:spPr>
          <a:xfrm>
            <a:off x="5059928" y="2464414"/>
            <a:ext cx="0" cy="504056"/>
          </a:xfrm>
          <a:prstGeom prst="straightConnector1">
            <a:avLst/>
          </a:prstGeom>
          <a:ln w="6350">
            <a:solidFill>
              <a:schemeClr val="tx1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직사각형 7"/>
          <p:cNvSpPr/>
          <p:nvPr/>
        </p:nvSpPr>
        <p:spPr>
          <a:xfrm>
            <a:off x="4581024" y="2788450"/>
            <a:ext cx="1063352" cy="39604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tlCol="0" anchor="ctr" anchorCtr="0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itchFamily="49" charset="0"/>
              </a:rPr>
              <a:t>  Graphics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ourier New" pitchFamily="49" charset="0"/>
            </a:endParaRPr>
          </a:p>
        </p:txBody>
      </p:sp>
      <p:cxnSp>
        <p:nvCxnSpPr>
          <p:cNvPr id="28" name="Straight Arrow Connector 20"/>
          <p:cNvCxnSpPr/>
          <p:nvPr/>
        </p:nvCxnSpPr>
        <p:spPr>
          <a:xfrm>
            <a:off x="5148704" y="1456302"/>
            <a:ext cx="0" cy="396000"/>
          </a:xfrm>
          <a:prstGeom prst="straightConnector1">
            <a:avLst/>
          </a:prstGeom>
          <a:ln w="6350">
            <a:solidFill>
              <a:schemeClr val="tx1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0"/>
          <p:cNvCxnSpPr/>
          <p:nvPr/>
        </p:nvCxnSpPr>
        <p:spPr>
          <a:xfrm>
            <a:off x="2916456" y="1456302"/>
            <a:ext cx="0" cy="396000"/>
          </a:xfrm>
          <a:prstGeom prst="straightConnector1">
            <a:avLst/>
          </a:prstGeom>
          <a:ln w="6350">
            <a:solidFill>
              <a:schemeClr val="tx1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20"/>
          <p:cNvCxnSpPr/>
          <p:nvPr/>
        </p:nvCxnSpPr>
        <p:spPr>
          <a:xfrm>
            <a:off x="6308576" y="3472526"/>
            <a:ext cx="0" cy="504056"/>
          </a:xfrm>
          <a:prstGeom prst="straightConnector1">
            <a:avLst/>
          </a:prstGeom>
          <a:ln w="12700">
            <a:solidFill>
              <a:schemeClr val="tx1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20"/>
          <p:cNvCxnSpPr/>
          <p:nvPr/>
        </p:nvCxnSpPr>
        <p:spPr>
          <a:xfrm>
            <a:off x="4892418" y="3472526"/>
            <a:ext cx="0" cy="504056"/>
          </a:xfrm>
          <a:prstGeom prst="straightConnector1">
            <a:avLst/>
          </a:prstGeom>
          <a:ln w="12700">
            <a:solidFill>
              <a:schemeClr val="tx1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20"/>
          <p:cNvCxnSpPr/>
          <p:nvPr/>
        </p:nvCxnSpPr>
        <p:spPr>
          <a:xfrm>
            <a:off x="3476261" y="3472526"/>
            <a:ext cx="0" cy="504056"/>
          </a:xfrm>
          <a:prstGeom prst="straightConnector1">
            <a:avLst/>
          </a:prstGeom>
          <a:ln w="12700">
            <a:solidFill>
              <a:schemeClr val="tx1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20"/>
          <p:cNvCxnSpPr/>
          <p:nvPr/>
        </p:nvCxnSpPr>
        <p:spPr>
          <a:xfrm>
            <a:off x="2060104" y="3472526"/>
            <a:ext cx="0" cy="504056"/>
          </a:xfrm>
          <a:prstGeom prst="straightConnector1">
            <a:avLst/>
          </a:prstGeom>
          <a:ln w="12700">
            <a:solidFill>
              <a:schemeClr val="tx1"/>
            </a:solidFill>
            <a:headEnd type="none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627784" y="4602614"/>
            <a:ext cx="35518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Prototypical System Architecture</a:t>
            </a:r>
            <a:endParaRPr lang="ko-KR" altLang="en-US" sz="16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6876256" y="1724589"/>
            <a:ext cx="14635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Memory Bus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(proprietary)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899684" y="2373242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General I/O Bus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(e.g., PCI)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899684" y="3309346"/>
            <a:ext cx="20162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Peripheral I/O Bus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(e.g., SCSI</a:t>
            </a:r>
            <a:r>
              <a:rPr lang="en-US" altLang="ko-KR" sz="140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SATA, </a:t>
            </a:r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USB)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0" name="모서리가 둥근 직사각형 29"/>
          <p:cNvSpPr/>
          <p:nvPr/>
        </p:nvSpPr>
        <p:spPr>
          <a:xfrm>
            <a:off x="323528" y="5320458"/>
            <a:ext cx="8592380" cy="844846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accent6">
                <a:lumMod val="5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6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CPU is attached to the main memory of the system via some kind of memory </a:t>
            </a:r>
            <a:r>
              <a:rPr lang="en-US" altLang="ko-KR" sz="16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bus</a:t>
            </a:r>
            <a:r>
              <a:rPr lang="en-US" altLang="ko-KR" sz="16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en-US" altLang="ko-KR" sz="16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Some devices are connected to the system via a general </a:t>
            </a:r>
            <a:r>
              <a:rPr lang="en-US" altLang="ko-KR" sz="1600" b="1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I/O bus</a:t>
            </a:r>
            <a:r>
              <a:rPr lang="en-US" altLang="ko-KR" sz="16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67435692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I/O </a:t>
            </a:r>
            <a:r>
              <a:rPr lang="en-US" altLang="zh-CN" dirty="0"/>
              <a:t>Architecture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4205114"/>
          </a:xfrm>
        </p:spPr>
        <p:txBody>
          <a:bodyPr/>
          <a:lstStyle/>
          <a:p>
            <a:r>
              <a:rPr lang="en-US" altLang="zh-CN" dirty="0"/>
              <a:t>Buses</a:t>
            </a:r>
          </a:p>
          <a:p>
            <a:pPr lvl="1"/>
            <a:r>
              <a:rPr lang="en-US" altLang="zh-CN" dirty="0"/>
              <a:t>Data paths that are provided to communicate information among CPU(s), RAM, and I/O devices.</a:t>
            </a:r>
          </a:p>
          <a:p>
            <a:pPr lvl="1"/>
            <a:endParaRPr lang="en-US" altLang="zh-CN" dirty="0"/>
          </a:p>
          <a:p>
            <a:r>
              <a:rPr lang="en-US" altLang="zh-CN" dirty="0"/>
              <a:t>I/O bus</a:t>
            </a:r>
          </a:p>
          <a:p>
            <a:pPr lvl="1"/>
            <a:r>
              <a:rPr lang="en-US" altLang="zh-CN" dirty="0"/>
              <a:t>Data path that connects CPU to I/O devices.</a:t>
            </a:r>
          </a:p>
          <a:p>
            <a:pPr lvl="1"/>
            <a:r>
              <a:rPr lang="en-US" altLang="zh-CN" dirty="0"/>
              <a:t>I/O device is connected to I/O bus by three hardware components: I/O ports, interfaces and device controllers.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29219042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4205114"/>
          </a:xfrm>
        </p:spPr>
        <p:txBody>
          <a:bodyPr/>
          <a:lstStyle/>
          <a:p>
            <a:r>
              <a:rPr lang="en-US" altLang="ko-KR" dirty="0"/>
              <a:t>Canonical Devices has two important components. </a:t>
            </a:r>
          </a:p>
          <a:p>
            <a:pPr lvl="1"/>
            <a:r>
              <a:rPr lang="en-US" altLang="ko-KR" b="1" dirty="0"/>
              <a:t>Hardware</a:t>
            </a:r>
            <a:r>
              <a:rPr lang="en-US" altLang="ko-KR" dirty="0"/>
              <a:t> </a:t>
            </a:r>
            <a:r>
              <a:rPr lang="en-US" altLang="ko-KR" b="1" dirty="0"/>
              <a:t>interface</a:t>
            </a:r>
            <a:r>
              <a:rPr lang="en-US" altLang="ko-KR" dirty="0"/>
              <a:t> allows the system software to control its operation. </a:t>
            </a:r>
          </a:p>
          <a:p>
            <a:pPr lvl="1"/>
            <a:r>
              <a:rPr lang="en-US" altLang="ko-KR" b="1" dirty="0"/>
              <a:t>Internals</a:t>
            </a:r>
            <a:r>
              <a:rPr lang="en-US" altLang="ko-KR" dirty="0"/>
              <a:t> which are implementation specific.</a:t>
            </a:r>
          </a:p>
          <a:p>
            <a:pPr lvl="1"/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1187624" y="2874422"/>
            <a:ext cx="5904656" cy="1964148"/>
          </a:xfrm>
          <a:prstGeom prst="rect">
            <a:avLst/>
          </a:prstGeom>
          <a:noFill/>
          <a:ln w="9525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 anchorCtr="0"/>
          <a:lstStyle/>
          <a:p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ourier New" pitchFamily="49" charset="0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Canonical Device 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4092347" y="3182385"/>
            <a:ext cx="1137464" cy="39604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tlCol="0" anchor="ctr" anchorCtr="0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itchFamily="49" charset="0"/>
              </a:rPr>
              <a:t>  Command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ourier New" pitchFamily="49" charset="0"/>
            </a:endParaRPr>
          </a:p>
        </p:txBody>
      </p:sp>
      <p:cxnSp>
        <p:nvCxnSpPr>
          <p:cNvPr id="19" name="Straight Arrow Connector 20"/>
          <p:cNvCxnSpPr/>
          <p:nvPr/>
        </p:nvCxnSpPr>
        <p:spPr>
          <a:xfrm>
            <a:off x="1331640" y="3758449"/>
            <a:ext cx="5616624" cy="0"/>
          </a:xfrm>
          <a:prstGeom prst="straightConnector1">
            <a:avLst/>
          </a:prstGeom>
          <a:ln w="12700">
            <a:solidFill>
              <a:schemeClr val="tx1"/>
            </a:solidFill>
            <a:prstDash val="lgDash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직사각형 7"/>
          <p:cNvSpPr/>
          <p:nvPr/>
        </p:nvSpPr>
        <p:spPr>
          <a:xfrm>
            <a:off x="5683623" y="3182385"/>
            <a:ext cx="832593" cy="39604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tlCol="0" anchor="ctr" anchorCtr="0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itchFamily="49" charset="0"/>
              </a:rPr>
              <a:t>  Data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ourier New" pitchFamily="49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915816" y="4890646"/>
            <a:ext cx="23996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Canonical Device </a:t>
            </a:r>
            <a:endParaRPr lang="ko-KR" altLang="en-US" sz="16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452228" y="3182385"/>
            <a:ext cx="14635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Registers: 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331640" y="3935958"/>
            <a:ext cx="388843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Micro-controller(CPU</a:t>
            </a:r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Memory (DRAM or SRAM or both)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Other Hardware-specific Chips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2843808" y="3182385"/>
            <a:ext cx="936000" cy="396044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0" rtlCol="0" anchor="ctr" anchorCtr="0"/>
          <a:lstStyle/>
          <a:p>
            <a:pPr algn="ctr"/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Courier New" pitchFamily="49" charset="0"/>
              </a:rPr>
              <a:t>  Status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  <a:cs typeface="Courier New" pitchFamily="49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236296" y="3110377"/>
            <a:ext cx="14635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interface</a:t>
            </a:r>
            <a:endParaRPr lang="ko-KR" altLang="en-US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7284876" y="4098744"/>
            <a:ext cx="14635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internals</a:t>
            </a:r>
            <a:endParaRPr lang="ko-KR" altLang="en-US" sz="16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1041874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Hardware interface</a:t>
            </a:r>
            <a:r>
              <a:rPr lang="en-US" altLang="ko-KR" sz="2000" dirty="0"/>
              <a:t> of </a:t>
            </a:r>
            <a:r>
              <a:rPr lang="en-US" altLang="ko-KR" dirty="0"/>
              <a:t>Canonical Device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4205114"/>
          </a:xfrm>
        </p:spPr>
        <p:txBody>
          <a:bodyPr/>
          <a:lstStyle/>
          <a:p>
            <a:r>
              <a:rPr lang="en-US" altLang="ko-KR" b="1" dirty="0"/>
              <a:t>status register </a:t>
            </a:r>
            <a:endParaRPr lang="en-US" altLang="ko-KR" dirty="0"/>
          </a:p>
          <a:p>
            <a:pPr lvl="1"/>
            <a:r>
              <a:rPr lang="en-US" altLang="ko-KR" dirty="0"/>
              <a:t>See the current status of the device</a:t>
            </a:r>
          </a:p>
          <a:p>
            <a:r>
              <a:rPr lang="en-US" altLang="ko-KR" b="1" dirty="0"/>
              <a:t>command register</a:t>
            </a:r>
            <a:endParaRPr lang="en-US" altLang="ko-KR" dirty="0"/>
          </a:p>
          <a:p>
            <a:pPr lvl="1"/>
            <a:r>
              <a:rPr lang="en-US" altLang="ko-KR" dirty="0"/>
              <a:t>Tell the device to perform a certain task</a:t>
            </a:r>
          </a:p>
          <a:p>
            <a:r>
              <a:rPr lang="en-US" altLang="ko-KR" b="1" dirty="0"/>
              <a:t>data register</a:t>
            </a:r>
            <a:endParaRPr lang="en-US" altLang="ko-KR" dirty="0"/>
          </a:p>
          <a:p>
            <a:pPr lvl="1"/>
            <a:r>
              <a:rPr lang="en-US" altLang="ko-KR" dirty="0"/>
              <a:t>Pass data to the device, or get data from the device</a:t>
            </a:r>
          </a:p>
          <a:p>
            <a:pPr lvl="1"/>
            <a:endParaRPr lang="en-US" altLang="ko-KR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971600" y="4365104"/>
            <a:ext cx="7200800" cy="936104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accent6">
                <a:lumMod val="5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algn="ctr"/>
            <a:r>
              <a:rPr kumimoji="1" lang="en-US" altLang="ko-KR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By reading and writing above </a:t>
            </a:r>
            <a:r>
              <a:rPr kumimoji="1" lang="en-US" altLang="ko-KR" b="1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three registers</a:t>
            </a:r>
            <a:r>
              <a:rPr kumimoji="1" lang="en-US" altLang="ko-KR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</a:p>
          <a:p>
            <a:pPr algn="ctr"/>
            <a:r>
              <a:rPr kumimoji="1" lang="en-US" altLang="ko-KR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the operating system can </a:t>
            </a:r>
            <a:r>
              <a:rPr kumimoji="1" lang="en-US" altLang="ko-KR" b="1" dirty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control device behavior</a:t>
            </a:r>
            <a:r>
              <a:rPr kumimoji="1" lang="en-US" altLang="ko-KR" b="1" dirty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548084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Hardware interface</a:t>
            </a:r>
            <a:r>
              <a:rPr lang="en-US" altLang="ko-KR" sz="2000" dirty="0"/>
              <a:t> of </a:t>
            </a:r>
            <a:r>
              <a:rPr lang="en-US" altLang="ko-KR" dirty="0"/>
              <a:t>Canonical Device (Cont.)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4205114"/>
          </a:xfrm>
        </p:spPr>
        <p:txBody>
          <a:bodyPr/>
          <a:lstStyle/>
          <a:p>
            <a:r>
              <a:rPr lang="en-US" altLang="ko-KR" dirty="0"/>
              <a:t>Typical interaction example</a:t>
            </a:r>
            <a:endParaRPr lang="en-US" altLang="ko-KR" sz="1600" dirty="0"/>
          </a:p>
        </p:txBody>
      </p:sp>
      <p:sp>
        <p:nvSpPr>
          <p:cNvPr id="16" name="직사각형 15"/>
          <p:cNvSpPr/>
          <p:nvPr/>
        </p:nvSpPr>
        <p:spPr>
          <a:xfrm>
            <a:off x="611560" y="1578565"/>
            <a:ext cx="7992888" cy="2354491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while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( STATUS == BUSY)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;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//wait until device is not busy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write data to data register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write command to command register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Doing so starts the device and executes the command 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while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( STATUS == BUSY)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;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//wait until device is done with your request </a:t>
            </a:r>
          </a:p>
        </p:txBody>
      </p:sp>
    </p:spTree>
    <p:extLst>
      <p:ext uri="{BB962C8B-B14F-4D97-AF65-F5344CB8AC3E}">
        <p14:creationId xmlns:p14="http://schemas.microsoft.com/office/powerpoint/2010/main" val="2218015495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Polling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4205114"/>
          </a:xfrm>
        </p:spPr>
        <p:txBody>
          <a:bodyPr/>
          <a:lstStyle/>
          <a:p>
            <a:r>
              <a:rPr lang="en-US" altLang="ko-KR" dirty="0"/>
              <a:t>Operating system waits until the device is ready by </a:t>
            </a:r>
            <a:r>
              <a:rPr lang="en-US" altLang="ko-KR" b="1" dirty="0"/>
              <a:t>repeatedly</a:t>
            </a:r>
            <a:r>
              <a:rPr lang="en-US" altLang="ko-KR" dirty="0"/>
              <a:t> reading the status register.</a:t>
            </a:r>
          </a:p>
          <a:p>
            <a:pPr lvl="1"/>
            <a:r>
              <a:rPr lang="en-US" altLang="ko-KR" dirty="0"/>
              <a:t>Positive aspect: Simple and it works. </a:t>
            </a:r>
          </a:p>
          <a:p>
            <a:pPr lvl="1"/>
            <a:r>
              <a:rPr lang="en-US" altLang="ko-KR" b="1" dirty="0"/>
              <a:t>However,</a:t>
            </a:r>
            <a:r>
              <a:rPr lang="en-US" altLang="ko-KR" dirty="0"/>
              <a:t> </a:t>
            </a:r>
            <a:r>
              <a:rPr lang="en-US" altLang="ko-KR" b="1" dirty="0"/>
              <a:t>it wastes CPU time just waiting for the device</a:t>
            </a:r>
            <a:r>
              <a:rPr lang="en-US" altLang="ko-KR" dirty="0"/>
              <a:t>.</a:t>
            </a:r>
          </a:p>
          <a:p>
            <a:pPr lvl="2"/>
            <a:r>
              <a:rPr lang="en-US" altLang="ko-KR" dirty="0"/>
              <a:t>Switching to another ready process may better utilize the CPU.</a:t>
            </a:r>
          </a:p>
          <a:p>
            <a:endParaRPr lang="en-US" altLang="ko-KR" dirty="0"/>
          </a:p>
        </p:txBody>
      </p:sp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1619672" y="4378126"/>
          <a:ext cx="6096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800" dirty="0"/>
                        <a:t>.</a:t>
                      </a:r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</a:t>
                      </a:r>
                      <a:endParaRPr lang="ko-KR" altLang="en-US" b="1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15870" y="4378126"/>
            <a:ext cx="73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CPU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15870" y="5213647"/>
            <a:ext cx="7317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Disk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5736" y="5805264"/>
            <a:ext cx="4896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Diagram of CPU utilization by polling</a:t>
            </a:r>
            <a:endParaRPr lang="ko-KR" altLang="en-US" sz="16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11" name="표 10"/>
          <p:cNvGraphicFramePr>
            <a:graphicFrameLocks noGrp="1"/>
          </p:cNvGraphicFramePr>
          <p:nvPr/>
        </p:nvGraphicFramePr>
        <p:xfrm>
          <a:off x="3660576" y="5141639"/>
          <a:ext cx="2032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직사각형 11"/>
          <p:cNvSpPr/>
          <p:nvPr/>
        </p:nvSpPr>
        <p:spPr>
          <a:xfrm>
            <a:off x="467544" y="3481263"/>
            <a:ext cx="8208912" cy="2324001"/>
          </a:xfrm>
          <a:prstGeom prst="rect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591523" y="3678931"/>
            <a:ext cx="12241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task 1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14" name="표 13"/>
          <p:cNvGraphicFramePr>
            <a:graphicFrameLocks noGrp="1"/>
          </p:cNvGraphicFramePr>
          <p:nvPr/>
        </p:nvGraphicFramePr>
        <p:xfrm>
          <a:off x="6162774" y="3645024"/>
          <a:ext cx="4064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7812360" y="3678931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: polling</a:t>
            </a:r>
            <a:endParaRPr lang="ko-KR" altLang="en-US" sz="1400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graphicFrame>
        <p:nvGraphicFramePr>
          <p:cNvPr id="16" name="표 15"/>
          <p:cNvGraphicFramePr>
            <a:graphicFrameLocks noGrp="1"/>
          </p:cNvGraphicFramePr>
          <p:nvPr/>
        </p:nvGraphicFramePr>
        <p:xfrm>
          <a:off x="7383611" y="3645024"/>
          <a:ext cx="4064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</a:t>
                      </a:r>
                      <a:endParaRPr lang="ko-KR" altLang="en-US" b="0" dirty="0">
                        <a:solidFill>
                          <a:schemeClr val="tx1"/>
                        </a:solidFill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cxnSp>
        <p:nvCxnSpPr>
          <p:cNvPr id="17" name="직선 연결선 16"/>
          <p:cNvCxnSpPr/>
          <p:nvPr/>
        </p:nvCxnSpPr>
        <p:spPr>
          <a:xfrm>
            <a:off x="3666059" y="3920596"/>
            <a:ext cx="0" cy="416529"/>
          </a:xfrm>
          <a:prstGeom prst="line">
            <a:avLst/>
          </a:prstGeom>
          <a:ln w="19050">
            <a:solidFill>
              <a:srgbClr val="FF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5686028" y="3922693"/>
            <a:ext cx="0" cy="416529"/>
          </a:xfrm>
          <a:prstGeom prst="line">
            <a:avLst/>
          </a:prstGeom>
          <a:ln w="19050">
            <a:solidFill>
              <a:srgbClr val="FF0000"/>
            </a:solidFill>
            <a:prstDash val="sys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3675759" y="3878957"/>
            <a:ext cx="1995411" cy="0"/>
          </a:xfrm>
          <a:prstGeom prst="line">
            <a:avLst/>
          </a:prstGeom>
          <a:ln w="19050">
            <a:solidFill>
              <a:srgbClr val="FF0000"/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198730" y="3557463"/>
            <a:ext cx="11221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“waiting IO” </a:t>
            </a:r>
          </a:p>
        </p:txBody>
      </p:sp>
    </p:spTree>
    <p:extLst>
      <p:ext uri="{BB962C8B-B14F-4D97-AF65-F5344CB8AC3E}">
        <p14:creationId xmlns:p14="http://schemas.microsoft.com/office/powerpoint/2010/main" val="174009009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양식_공청회_발표자료-총괄-양식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기본 디자인">
      <a:majorFont>
        <a:latin typeface="HY견고딕"/>
        <a:ea typeface="HY견고딕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lIns="252000" rtlCol="0" anchor="ctr"/>
      <a:lstStyle>
        <a:defPPr>
          <a:defRPr sz="1600" dirty="0" smtClean="0">
            <a:solidFill>
              <a:srgbClr val="00B050"/>
            </a:solidFill>
            <a:latin typeface="Courier New" pitchFamily="49" charset="0"/>
            <a:ea typeface="맑은 고딕" pitchFamily="50" charset="-127"/>
            <a:cs typeface="Courier New" pitchFamily="49" charset="0"/>
          </a:defRPr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106598</TotalTime>
  <Words>2013</Words>
  <Application>Microsoft Office PowerPoint</Application>
  <PresentationFormat>On-screen Show (4:3)</PresentationFormat>
  <Paragraphs>343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4" baseType="lpstr">
      <vt:lpstr>Courier</vt:lpstr>
      <vt:lpstr>HY견고딕</vt:lpstr>
      <vt:lpstr>맑은 고딕</vt:lpstr>
      <vt:lpstr>Courier New</vt:lpstr>
      <vt:lpstr>Tahoma</vt:lpstr>
      <vt:lpstr>Times New Roman</vt:lpstr>
      <vt:lpstr>Wingdings</vt:lpstr>
      <vt:lpstr>양식_공청회_발표자료-총괄-양식</vt:lpstr>
      <vt:lpstr>Lecture 6: IO Devices</vt:lpstr>
      <vt:lpstr>PowerPoint Presentation</vt:lpstr>
      <vt:lpstr>I/O Devices </vt:lpstr>
      <vt:lpstr>Structure of input/output (I/O) device</vt:lpstr>
      <vt:lpstr>I/O Architecture</vt:lpstr>
      <vt:lpstr>Canonical Device </vt:lpstr>
      <vt:lpstr>Hardware interface of Canonical Device </vt:lpstr>
      <vt:lpstr>Hardware interface of Canonical Device (Cont.) </vt:lpstr>
      <vt:lpstr>Polling</vt:lpstr>
      <vt:lpstr>Interrupt </vt:lpstr>
      <vt:lpstr>Polling vs interrupts </vt:lpstr>
      <vt:lpstr>CPU is once again over-burdened</vt:lpstr>
      <vt:lpstr>DMA (Direct Memory Access)</vt:lpstr>
      <vt:lpstr>Device interaction</vt:lpstr>
      <vt:lpstr>Device interaction (Cont.)</vt:lpstr>
      <vt:lpstr>File system Abstraction</vt:lpstr>
      <vt:lpstr>Problem of File system Abstraction</vt:lpstr>
      <vt:lpstr>A Simple IDE Disk Driver</vt:lpstr>
      <vt:lpstr>A Simple IDE Disk Driver</vt:lpstr>
      <vt:lpstr>A Simple IDE Disk Driver</vt:lpstr>
      <vt:lpstr>A Simple IDE Disk Driver</vt:lpstr>
      <vt:lpstr>A Simple IDE Disk Driver</vt:lpstr>
      <vt:lpstr>A Simple IDE Disk Driver</vt:lpstr>
      <vt:lpstr>A Simple IDE Disk Driver</vt:lpstr>
      <vt:lpstr>A Simple IDE Disk Driver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4: User-level Programming    via System Calls (File &amp; Directory)</dc:title>
  <dc:creator>Shao Zi Li</dc:creator>
  <cp:lastModifiedBy>Zili Shao (CSD)</cp:lastModifiedBy>
  <cp:revision>162</cp:revision>
  <cp:lastPrinted>2015-03-03T01:48:46Z</cp:lastPrinted>
  <dcterms:created xsi:type="dcterms:W3CDTF">2011-05-01T06:09:10Z</dcterms:created>
  <dcterms:modified xsi:type="dcterms:W3CDTF">2022-10-11T01:47:49Z</dcterms:modified>
</cp:coreProperties>
</file>