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30"/>
  </p:notesMasterIdLst>
  <p:sldIdLst>
    <p:sldId id="284" r:id="rId2"/>
    <p:sldId id="363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64" r:id="rId17"/>
    <p:sldId id="366" r:id="rId18"/>
    <p:sldId id="306" r:id="rId19"/>
    <p:sldId id="365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292" r:id="rId29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1860" autoAdjust="0"/>
  </p:normalViewPr>
  <p:slideViewPr>
    <p:cSldViewPr>
      <p:cViewPr varScale="1">
        <p:scale>
          <a:sx n="76" d="100"/>
          <a:sy n="76" d="100"/>
        </p:scale>
        <p:origin x="137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2022-09-27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284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7504" y="2060848"/>
            <a:ext cx="8856984" cy="1542033"/>
          </a:xfrm>
        </p:spPr>
        <p:txBody>
          <a:bodyPr/>
          <a:lstStyle/>
          <a:p>
            <a:pPr latinLnBrk="0"/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</a:t>
            </a:r>
            <a:r>
              <a:rPr lang="en-HK" dirty="0"/>
              <a:t>5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File System Implementation 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Organization: The </a:t>
            </a:r>
            <a:r>
              <a:rPr lang="en-US" altLang="ko-KR" dirty="0" err="1"/>
              <a:t>inode</a:t>
            </a:r>
            <a:r>
              <a:rPr lang="en-US" altLang="ko-KR" dirty="0"/>
              <a:t>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Disks are not byte addressable, but sector addressable.</a:t>
            </a:r>
          </a:p>
          <a:p>
            <a:r>
              <a:rPr lang="en-US" altLang="ko-KR" dirty="0"/>
              <a:t>Disk consist of a large number of addressable sectors, (512 bytes)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Ex) Fetch the block of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(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number: 32)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Sector address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iaddr</a:t>
            </a:r>
            <a:r>
              <a:rPr lang="en-US" altLang="ko-KR" dirty="0">
                <a:cs typeface="Courier New" panose="02070309020205020404" pitchFamily="49" charset="0"/>
              </a:rPr>
              <a:t> of the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block: </a:t>
            </a:r>
          </a:p>
          <a:p>
            <a:pPr lvl="3"/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blk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 : (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inumber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inode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)) /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blocksize</a:t>
            </a:r>
            <a:endParaRPr lang="en-US" altLang="ko-K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sector </a:t>
            </a:r>
            <a:r>
              <a:rPr lang="en-US" altLang="ko-KR">
                <a:latin typeface="Courier New" panose="02070309020205020404" pitchFamily="49" charset="0"/>
                <a:cs typeface="Courier New" panose="02070309020205020404" pitchFamily="49" charset="0"/>
              </a:rPr>
              <a:t>: ((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blk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blocksize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inodeStartAddr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 ) /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sectorsize</a:t>
            </a:r>
            <a:endParaRPr lang="en-US" altLang="ko-K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84" y="5406887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0KB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107504" y="4480996"/>
          <a:ext cx="8929012" cy="86409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21602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Super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i-bmap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d-</a:t>
                      </a:r>
                      <a:r>
                        <a:rPr lang="en-US" altLang="ko-KR" sz="1200" b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bmap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14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0" name="직선 연결선 9"/>
          <p:cNvCxnSpPr/>
          <p:nvPr/>
        </p:nvCxnSpPr>
        <p:spPr>
          <a:xfrm>
            <a:off x="116360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1238045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2352110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3466174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4580239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694303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6808368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7922432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9036496" y="4110593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35896" y="4128842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0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19889" y="4128842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83637" y="4128842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2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63757" y="4128842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15885" y="4128842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4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83832" y="5406887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4KB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23728" y="5406887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8KB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39386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12KB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83968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16KB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36096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20KB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16216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24KB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6336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28KB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04448" y="5406887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32KB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77358" y="3718311"/>
            <a:ext cx="1473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The </a:t>
            </a:r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table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33632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Organization: The </a:t>
            </a:r>
            <a:r>
              <a:rPr lang="en-US" altLang="ko-KR" dirty="0" err="1"/>
              <a:t>inode</a:t>
            </a:r>
            <a:r>
              <a:rPr lang="en-US" altLang="ko-KR" dirty="0"/>
              <a:t>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>
                <a:latin typeface="Courier New" pitchFamily="49" charset="0"/>
                <a:cs typeface="Courier New" pitchFamily="49" charset="0"/>
              </a:rPr>
              <a:t>inode</a:t>
            </a:r>
            <a:r>
              <a:rPr lang="en-US" altLang="ko-KR" dirty="0"/>
              <a:t> have all of the information about a file </a:t>
            </a:r>
          </a:p>
          <a:p>
            <a:pPr lvl="1"/>
            <a:r>
              <a:rPr lang="en-US" altLang="ko-KR" sz="2000" dirty="0">
                <a:cs typeface="+mn-cs"/>
              </a:rPr>
              <a:t>File type (regular file, directory, etc.),</a:t>
            </a:r>
          </a:p>
          <a:p>
            <a:pPr lvl="1"/>
            <a:r>
              <a:rPr lang="en-US" altLang="ko-KR" sz="2000" dirty="0">
                <a:cs typeface="+mn-cs"/>
              </a:rPr>
              <a:t>Size, the number of blocks allocated to it.</a:t>
            </a:r>
          </a:p>
          <a:p>
            <a:pPr lvl="1"/>
            <a:r>
              <a:rPr lang="en-US" altLang="ko-KR" sz="2000" dirty="0">
                <a:cs typeface="+mn-cs"/>
              </a:rPr>
              <a:t>Protection information(who ones the file, who can access, </a:t>
            </a:r>
            <a:r>
              <a:rPr lang="en-US" altLang="ko-KR" sz="2000" dirty="0" err="1">
                <a:cs typeface="+mn-cs"/>
              </a:rPr>
              <a:t>etc</a:t>
            </a:r>
            <a:r>
              <a:rPr lang="en-US" altLang="ko-KR" sz="2000" dirty="0">
                <a:cs typeface="+mn-cs"/>
              </a:rPr>
              <a:t>).</a:t>
            </a:r>
          </a:p>
          <a:p>
            <a:pPr lvl="1"/>
            <a:r>
              <a:rPr lang="en-US" altLang="ko-KR" sz="2000" dirty="0">
                <a:cs typeface="+mn-cs"/>
              </a:rPr>
              <a:t>Time information.</a:t>
            </a:r>
          </a:p>
          <a:p>
            <a:pPr lvl="1"/>
            <a:r>
              <a:rPr lang="en-US" altLang="ko-KR" sz="2000" dirty="0">
                <a:cs typeface="+mn-cs"/>
              </a:rPr>
              <a:t>Etc.</a:t>
            </a:r>
          </a:p>
          <a:p>
            <a:pPr lvl="1"/>
            <a:endParaRPr lang="en-US" altLang="ko-K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786389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Organization: The </a:t>
            </a:r>
            <a:r>
              <a:rPr lang="en-US" altLang="ko-KR" dirty="0" err="1"/>
              <a:t>inode</a:t>
            </a:r>
            <a:r>
              <a:rPr lang="en-US" altLang="ko-KR" dirty="0"/>
              <a:t>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1732" y="980728"/>
            <a:ext cx="8786812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Size 	Name		What is this </a:t>
            </a:r>
            <a:r>
              <a:rPr lang="en-US" altLang="ko-KR" sz="1400" dirty="0" err="1">
                <a:cs typeface="Courier New" panose="02070309020205020404" pitchFamily="49" charset="0"/>
              </a:rPr>
              <a:t>inode</a:t>
            </a:r>
            <a:r>
              <a:rPr lang="en-US" altLang="ko-KR" sz="1400" dirty="0">
                <a:cs typeface="Courier New" panose="02070309020205020404" pitchFamily="49" charset="0"/>
              </a:rPr>
              <a:t> field for?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2 	mode		can this file be read/written/executed?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2 	</a:t>
            </a:r>
            <a:r>
              <a:rPr lang="en-US" altLang="ko-KR" sz="1400" dirty="0" err="1">
                <a:cs typeface="Courier New" panose="02070309020205020404" pitchFamily="49" charset="0"/>
              </a:rPr>
              <a:t>uid</a:t>
            </a:r>
            <a:r>
              <a:rPr lang="en-US" altLang="ko-KR" sz="1400" dirty="0">
                <a:cs typeface="Courier New" panose="02070309020205020404" pitchFamily="49" charset="0"/>
              </a:rPr>
              <a:t>     		who owns this file?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size		how many bytes are in this file?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time 		what time was this file last accessed?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ctime</a:t>
            </a:r>
            <a:r>
              <a:rPr lang="en-US" altLang="ko-KR" sz="1400" dirty="0">
                <a:cs typeface="Courier New" panose="02070309020205020404" pitchFamily="49" charset="0"/>
              </a:rPr>
              <a:t>		what time was this file created?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	</a:t>
            </a:r>
            <a:r>
              <a:rPr lang="en-US" altLang="ko-KR" sz="1400" dirty="0" err="1">
                <a:cs typeface="Courier New" panose="02070309020205020404" pitchFamily="49" charset="0"/>
              </a:rPr>
              <a:t>mtime</a:t>
            </a:r>
            <a:r>
              <a:rPr lang="en-US" altLang="ko-KR" sz="1400" dirty="0">
                <a:cs typeface="Courier New" panose="02070309020205020404" pitchFamily="49" charset="0"/>
              </a:rPr>
              <a:t>		what time was this file last modified?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dtime</a:t>
            </a:r>
            <a:r>
              <a:rPr lang="en-US" altLang="ko-KR" sz="1400" dirty="0">
                <a:cs typeface="Courier New" panose="02070309020205020404" pitchFamily="49" charset="0"/>
              </a:rPr>
              <a:t>		what time was this </a:t>
            </a:r>
            <a:r>
              <a:rPr lang="en-US" altLang="ko-KR" sz="1400" dirty="0" err="1">
                <a:cs typeface="Courier New" panose="02070309020205020404" pitchFamily="49" charset="0"/>
              </a:rPr>
              <a:t>inode</a:t>
            </a:r>
            <a:r>
              <a:rPr lang="en-US" altLang="ko-KR" sz="1400" dirty="0">
                <a:cs typeface="Courier New" panose="02070309020205020404" pitchFamily="49" charset="0"/>
              </a:rPr>
              <a:t> deleted?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gid</a:t>
            </a:r>
            <a:r>
              <a:rPr lang="en-US" altLang="ko-KR" sz="1400" dirty="0">
                <a:cs typeface="Courier New" panose="02070309020205020404" pitchFamily="49" charset="0"/>
              </a:rPr>
              <a:t>		which group does this file belong to?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2 	</a:t>
            </a:r>
            <a:r>
              <a:rPr lang="en-US" altLang="ko-KR" sz="1400" dirty="0" err="1">
                <a:cs typeface="Courier New" panose="02070309020205020404" pitchFamily="49" charset="0"/>
              </a:rPr>
              <a:t>links_count</a:t>
            </a:r>
            <a:r>
              <a:rPr lang="en-US" altLang="ko-KR" sz="1400" dirty="0">
                <a:cs typeface="Courier New" panose="02070309020205020404" pitchFamily="49" charset="0"/>
              </a:rPr>
              <a:t>		how many hard links are there to this file?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2 	blocks		how many blocks have been allocated to this file?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flags		how should </a:t>
            </a:r>
            <a:r>
              <a:rPr lang="en-US" altLang="ko-KR" sz="1400" dirty="0" err="1">
                <a:cs typeface="Courier New" panose="02070309020205020404" pitchFamily="49" charset="0"/>
              </a:rPr>
              <a:t>ext2</a:t>
            </a:r>
            <a:r>
              <a:rPr lang="en-US" altLang="ko-KR" sz="1400" dirty="0">
                <a:cs typeface="Courier New" panose="02070309020205020404" pitchFamily="49" charset="0"/>
              </a:rPr>
              <a:t> use this </a:t>
            </a:r>
            <a:r>
              <a:rPr lang="en-US" altLang="ko-KR" sz="1400" dirty="0" err="1">
                <a:cs typeface="Courier New" panose="02070309020205020404" pitchFamily="49" charset="0"/>
              </a:rPr>
              <a:t>inode</a:t>
            </a:r>
            <a:r>
              <a:rPr lang="en-US" altLang="ko-KR" sz="1400" dirty="0">
                <a:cs typeface="Courier New" panose="02070309020205020404" pitchFamily="49" charset="0"/>
              </a:rPr>
              <a:t>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	</a:t>
            </a:r>
            <a:r>
              <a:rPr lang="en-US" altLang="ko-KR" sz="1400" dirty="0" err="1">
                <a:cs typeface="Courier New" panose="02070309020205020404" pitchFamily="49" charset="0"/>
              </a:rPr>
              <a:t>osd1</a:t>
            </a:r>
            <a:r>
              <a:rPr lang="en-US" altLang="ko-KR" sz="1400" dirty="0">
                <a:cs typeface="Courier New" panose="02070309020205020404" pitchFamily="49" charset="0"/>
              </a:rPr>
              <a:t>		an OS-dependent field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60 	block		a set of disk pointers (15 total)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generation		file version (used by NFS)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file_acl</a:t>
            </a:r>
            <a:r>
              <a:rPr lang="en-US" altLang="ko-KR" sz="1400" dirty="0">
                <a:cs typeface="Courier New" panose="02070309020205020404" pitchFamily="49" charset="0"/>
              </a:rPr>
              <a:t>		a new permissions model beyond mode bits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dir_acl</a:t>
            </a:r>
            <a:r>
              <a:rPr lang="en-US" altLang="ko-KR" sz="1400" dirty="0">
                <a:cs typeface="Courier New" panose="02070309020205020404" pitchFamily="49" charset="0"/>
              </a:rPr>
              <a:t>		called access control lists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 4 	</a:t>
            </a:r>
            <a:r>
              <a:rPr lang="en-US" altLang="ko-KR" sz="1400" dirty="0" err="1">
                <a:cs typeface="Courier New" panose="02070309020205020404" pitchFamily="49" charset="0"/>
              </a:rPr>
              <a:t>faddr</a:t>
            </a:r>
            <a:r>
              <a:rPr lang="en-US" altLang="ko-KR" sz="1400" dirty="0">
                <a:cs typeface="Courier New" panose="02070309020205020404" pitchFamily="49" charset="0"/>
              </a:rPr>
              <a:t>		an unsupported field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400" dirty="0">
                <a:cs typeface="Courier New" panose="02070309020205020404" pitchFamily="49" charset="0"/>
              </a:rPr>
              <a:t>12 	</a:t>
            </a:r>
            <a:r>
              <a:rPr lang="en-US" altLang="ko-KR" sz="1400" dirty="0" err="1">
                <a:cs typeface="Courier New" panose="02070309020205020404" pitchFamily="49" charset="0"/>
              </a:rPr>
              <a:t>i_osd2</a:t>
            </a:r>
            <a:r>
              <a:rPr lang="en-US" altLang="ko-KR" sz="1400" dirty="0">
                <a:cs typeface="Courier New" panose="02070309020205020404" pitchFamily="49" charset="0"/>
              </a:rPr>
              <a:t>		another OS-dependent field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07904" y="6001543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The </a:t>
            </a:r>
            <a:r>
              <a:rPr lang="en-US" altLang="ko-KR" sz="14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EXT2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393700" y="1257712"/>
            <a:ext cx="792088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514311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Multi-Level Index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To support bigger files, we use multi-level index.</a:t>
            </a:r>
          </a:p>
          <a:p>
            <a:r>
              <a:rPr lang="en-US" altLang="ko-KR" b="1" dirty="0">
                <a:solidFill>
                  <a:schemeClr val="accent6"/>
                </a:solidFill>
              </a:rPr>
              <a:t>Indirect pointer</a:t>
            </a:r>
            <a:r>
              <a:rPr lang="en-US" altLang="ko-KR" b="1" dirty="0"/>
              <a:t> </a:t>
            </a:r>
            <a:r>
              <a:rPr lang="en-US" altLang="ko-KR" dirty="0"/>
              <a:t>points to a block that contains more pointers.</a:t>
            </a:r>
          </a:p>
          <a:p>
            <a:pPr lvl="1"/>
            <a:r>
              <a:rPr lang="en-US" altLang="ko-KR" dirty="0" err="1"/>
              <a:t>inode</a:t>
            </a:r>
            <a:r>
              <a:rPr lang="en-US" altLang="ko-KR" dirty="0"/>
              <a:t> have fixed number of direct pointers (12) and a single indirect pointer.</a:t>
            </a:r>
          </a:p>
          <a:p>
            <a:pPr lvl="1"/>
            <a:r>
              <a:rPr lang="en-US" altLang="ko-KR" dirty="0"/>
              <a:t>If a file grows large enough, an indirect block is allocated, </a:t>
            </a:r>
            <a:r>
              <a:rPr lang="en-US" altLang="ko-KR" dirty="0" err="1"/>
              <a:t>inode’s</a:t>
            </a:r>
            <a:r>
              <a:rPr lang="en-US" altLang="ko-KR" dirty="0"/>
              <a:t> slot for an indirect pointer is set to point to it. </a:t>
            </a:r>
          </a:p>
          <a:p>
            <a:pPr lvl="2"/>
            <a:r>
              <a:rPr lang="en-US" altLang="ko-KR" dirty="0">
                <a:latin typeface="Cambria Math" panose="02040503050406030204" pitchFamily="18" charset="0"/>
                <a:ea typeface="Cambria Math" panose="02040503050406030204" pitchFamily="18" charset="0"/>
              </a:rPr>
              <a:t>(12 + 1024) x 4 K or 4144 KB</a:t>
            </a:r>
          </a:p>
          <a:p>
            <a:pPr lvl="1"/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0125081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Multi-Level Index (Cont.)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>
                    <a:solidFill>
                      <a:schemeClr val="accent6"/>
                    </a:solidFill>
                  </a:rPr>
                  <a:t>Double indirect pointer </a:t>
                </a:r>
                <a:r>
                  <a:rPr lang="en-US" altLang="ko-KR" dirty="0"/>
                  <a:t>points to a block that contains indirect blocks.</a:t>
                </a:r>
              </a:p>
              <a:p>
                <a:pPr lvl="1"/>
                <a:r>
                  <a:rPr lang="en-US" altLang="ko-KR" dirty="0"/>
                  <a:t>Allow file to grow with an additional </a:t>
                </a:r>
                <a:r>
                  <a:rPr lang="en-US" altLang="ko-KR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1024 x 1024</a:t>
                </a:r>
                <a:r>
                  <a:rPr lang="en-US" altLang="ko-KR" dirty="0"/>
                  <a:t> or 1 million </a:t>
                </a:r>
                <a:r>
                  <a:rPr lang="en-US" altLang="ko-KR" dirty="0" err="1"/>
                  <a:t>4KB</a:t>
                </a:r>
                <a:r>
                  <a:rPr lang="en-US" altLang="ko-KR" dirty="0"/>
                  <a:t> blocks.</a:t>
                </a:r>
              </a:p>
              <a:p>
                <a:r>
                  <a:rPr lang="en-US" altLang="ko-KR" dirty="0">
                    <a:solidFill>
                      <a:schemeClr val="accent6"/>
                    </a:solidFill>
                  </a:rPr>
                  <a:t>Triple indirect pointer </a:t>
                </a:r>
                <a:r>
                  <a:rPr lang="en-US" altLang="ko-KR" dirty="0"/>
                  <a:t>points to a block that contains double indirect blocks.</a:t>
                </a:r>
              </a:p>
              <a:p>
                <a:r>
                  <a:rPr lang="en-US" altLang="ko-KR" dirty="0"/>
                  <a:t>Multi-Level Index approach to pointing to file blocks.</a:t>
                </a:r>
              </a:p>
              <a:p>
                <a:pPr lvl="1"/>
                <a:r>
                  <a:rPr lang="en-US" altLang="ko-KR" dirty="0"/>
                  <a:t>Ex) twelve direct pointers, a single and a double indirect block.</a:t>
                </a:r>
              </a:p>
              <a:p>
                <a:pPr lvl="2"/>
                <a:r>
                  <a:rPr lang="en-US" altLang="ko-KR" dirty="0"/>
                  <a:t>over </a:t>
                </a:r>
                <a:r>
                  <a:rPr lang="en-US" altLang="ko-KR" dirty="0" err="1"/>
                  <a:t>4GB</a:t>
                </a:r>
                <a:r>
                  <a:rPr lang="en-US" altLang="ko-KR" dirty="0"/>
                  <a:t> in size (</a:t>
                </a:r>
                <a:r>
                  <a:rPr lang="en-US" altLang="ko-KR" dirty="0">
                    <a:latin typeface="Cambria Math"/>
                  </a:rPr>
                  <a:t>12+1024+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0">
                            <a:latin typeface="Cambria Math"/>
                          </a:rPr>
                          <m:t>1024</m:t>
                        </m:r>
                      </m:e>
                      <m:sup>
                        <m:r>
                          <a:rPr lang="en-US" altLang="ko-KR" i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ko-KR" i="0">
                        <a:latin typeface="Cambria Math"/>
                      </a:rPr>
                      <m:t>) </m:t>
                    </m:r>
                    <m:r>
                      <m:rPr>
                        <m:sty m:val="p"/>
                      </m:rPr>
                      <a:rPr lang="en-US" altLang="ko-KR" i="0">
                        <a:latin typeface="Cambria Math"/>
                      </a:rPr>
                      <m:t>x</m:t>
                    </m:r>
                    <m:r>
                      <a:rPr lang="en-US" altLang="ko-KR" i="0">
                        <a:latin typeface="Cambria Math"/>
                      </a:rPr>
                      <m:t> 4</m:t>
                    </m:r>
                    <m:r>
                      <m:rPr>
                        <m:sty m:val="p"/>
                      </m:rPr>
                      <a:rPr lang="en-US" altLang="ko-KR" i="0">
                        <a:latin typeface="Cambria Math"/>
                      </a:rPr>
                      <m:t>KB</m:t>
                    </m:r>
                  </m:oMath>
                </a14:m>
                <a:endParaRPr lang="en-US" altLang="ko-KR" dirty="0">
                  <a:latin typeface="Cambria Math"/>
                </a:endParaRPr>
              </a:p>
              <a:p>
                <a:r>
                  <a:rPr lang="en-US" altLang="ko-KR" dirty="0"/>
                  <a:t>Many file system use a multi-level index.</a:t>
                </a:r>
              </a:p>
              <a:p>
                <a:pPr lvl="1"/>
                <a:r>
                  <a:rPr lang="en-US" altLang="ko-KR" dirty="0"/>
                  <a:t>Linux </a:t>
                </a:r>
                <a:r>
                  <a:rPr lang="en-US" altLang="ko-KR" dirty="0" err="1"/>
                  <a:t>EXT2</a:t>
                </a:r>
                <a:r>
                  <a:rPr lang="en-US" altLang="ko-KR" dirty="0"/>
                  <a:t>, </a:t>
                </a:r>
                <a:r>
                  <a:rPr lang="en-US" altLang="ko-KR" dirty="0" err="1"/>
                  <a:t>EXT3</a:t>
                </a:r>
                <a:r>
                  <a:rPr lang="en-US" altLang="ko-KR" dirty="0"/>
                  <a:t>, NetApp’s </a:t>
                </a:r>
                <a:r>
                  <a:rPr lang="en-US" altLang="ko-KR" dirty="0" err="1"/>
                  <a:t>WAFL</a:t>
                </a:r>
                <a:r>
                  <a:rPr lang="en-US" altLang="ko-KR" dirty="0"/>
                  <a:t>, Unix file system. </a:t>
                </a:r>
              </a:p>
              <a:p>
                <a:pPr lvl="1"/>
                <a:r>
                  <a:rPr lang="en-US" altLang="ko-KR" dirty="0"/>
                  <a:t>Linux </a:t>
                </a:r>
                <a:r>
                  <a:rPr lang="en-US" altLang="ko-KR" dirty="0" err="1"/>
                  <a:t>EXT4</a:t>
                </a:r>
                <a:r>
                  <a:rPr lang="en-US" altLang="ko-KR" dirty="0"/>
                  <a:t> use </a:t>
                </a:r>
                <a:r>
                  <a:rPr lang="en-US" altLang="ko-KR" sz="2000" dirty="0">
                    <a:solidFill>
                      <a:schemeClr val="accent6"/>
                    </a:solidFill>
                    <a:cs typeface="+mn-cs"/>
                  </a:rPr>
                  <a:t>extents</a:t>
                </a:r>
                <a:r>
                  <a:rPr lang="en-US" altLang="ko-KR" dirty="0"/>
                  <a:t> instead of simple pointers.</a:t>
                </a:r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8310371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Multi-Level Index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7716" y="2248222"/>
            <a:ext cx="8354764" cy="190085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Most files are small	</a:t>
            </a:r>
            <a:r>
              <a:rPr lang="en-US" altLang="ko-KR" sz="1600" dirty="0"/>
              <a:t>	                  Roughly 2K is the most common size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Average file size is growing	</a:t>
            </a:r>
            <a:r>
              <a:rPr lang="en-US" altLang="ko-KR" sz="1600" dirty="0"/>
              <a:t>	Almost </a:t>
            </a:r>
            <a:r>
              <a:rPr lang="en-US" altLang="ko-KR" sz="1600" dirty="0" err="1"/>
              <a:t>200K</a:t>
            </a:r>
            <a:r>
              <a:rPr lang="en-US" altLang="ko-KR" sz="1600" dirty="0"/>
              <a:t> is the average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Most bytes are stored in large files</a:t>
            </a:r>
            <a:r>
              <a:rPr lang="en-US" altLang="ko-KR" sz="1600" dirty="0"/>
              <a:t>	A few big files use most of the space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File systems contains lots of files</a:t>
            </a:r>
            <a:r>
              <a:rPr lang="en-US" altLang="ko-KR" sz="1600" dirty="0"/>
              <a:t>	Almost </a:t>
            </a:r>
            <a:r>
              <a:rPr lang="en-US" altLang="ko-KR" sz="1600" dirty="0" err="1"/>
              <a:t>100K</a:t>
            </a:r>
            <a:r>
              <a:rPr lang="en-US" altLang="ko-KR" sz="1600" dirty="0"/>
              <a:t> on average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File systems are roughly half full</a:t>
            </a:r>
            <a:r>
              <a:rPr lang="en-US" altLang="ko-KR" sz="1600" dirty="0"/>
              <a:t>	Even as disks grow, file system remain -50% full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1600" b="1" dirty="0"/>
              <a:t>Directories are typically small	                  </a:t>
            </a:r>
            <a:r>
              <a:rPr lang="en-US" altLang="ko-KR" sz="1600" dirty="0"/>
              <a:t>Many have few entries; most have 20 or fewer</a:t>
            </a:r>
            <a:endParaRPr lang="ko-KR" altLang="en-US" sz="1600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 bwMode="auto">
          <a:xfrm>
            <a:off x="2411760" y="4509120"/>
            <a:ext cx="396044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"/>
              <a:defRPr kumimoji="1" sz="2000" b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742950" indent="-28575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itchFamily="2" charset="2"/>
              <a:buChar char=""/>
              <a:defRPr kumimoji="1" sz="1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"/>
              <a:defRPr kumimoji="1" sz="1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65000"/>
              <a:buFont typeface="Wingdings" pitchFamily="2" charset="2"/>
              <a:buChar char="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algn="l" rtl="0" eaLnBrk="0" fontAlgn="base" latinLnBrk="1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Wingdings" pitchFamily="2" charset="2"/>
              <a:buChar char=""/>
              <a:defRPr kumimoji="1" sz="1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00000"/>
              </a:lnSpc>
              <a:buFont typeface="Wingdings" pitchFamily="2" charset="2"/>
              <a:buNone/>
            </a:pPr>
            <a:r>
              <a:rPr lang="en-US" altLang="ko-KR" sz="1600" b="1" kern="0" dirty="0"/>
              <a:t>File System Measurement Summary</a:t>
            </a:r>
            <a:endParaRPr lang="ko-KR" altLang="en-US" sz="1600" b="1" kern="0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147572" y="1988840"/>
            <a:ext cx="0" cy="230425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770059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FF0526D-B1C9-405F-81C8-DFC7715C0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4664364"/>
            <a:ext cx="4795050" cy="2203487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metal">
            <a:bevelT w="101600" prst="riblet"/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5A3DB9D-302A-4795-9983-53AE9F1FE3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3533859"/>
            <a:ext cx="6505798" cy="11192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2027A28-96E2-4EB4-8A38-B2BC5A56F7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8358" y="1091892"/>
            <a:ext cx="3813152" cy="1977068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528BB5-5612-4B54-9394-37A40E76F5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5003" y="16859"/>
            <a:ext cx="5328997" cy="3900139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8" name="제목 1">
            <a:extLst>
              <a:ext uri="{FF2B5EF4-FFF2-40B4-BE49-F238E27FC236}">
                <a16:creationId xmlns:a16="http://schemas.microsoft.com/office/drawing/2014/main" id="{59F13183-A40D-449C-883B-2928CCAA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3" y="55563"/>
            <a:ext cx="8786812" cy="585787"/>
          </a:xfrm>
        </p:spPr>
        <p:txBody>
          <a:bodyPr/>
          <a:lstStyle/>
          <a:p>
            <a:r>
              <a:rPr lang="en-US" altLang="ko-KR" dirty="0"/>
              <a:t>Example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086653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FC40-533B-4AF0-9B8E-E8661076B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Solution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5642FB-6FE7-47E1-9A24-2518B8011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525" y="1057027"/>
            <a:ext cx="9144000" cy="474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92388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Directory Organization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-36512" y="836712"/>
            <a:ext cx="9470255" cy="5501258"/>
          </a:xfrm>
        </p:spPr>
        <p:txBody>
          <a:bodyPr/>
          <a:lstStyle/>
          <a:p>
            <a:r>
              <a:rPr lang="en-US" altLang="ko-KR" dirty="0"/>
              <a:t>Directory contains a list of (entry name, </a:t>
            </a:r>
            <a:r>
              <a:rPr lang="en-US" altLang="ko-KR" dirty="0" err="1"/>
              <a:t>inode</a:t>
            </a:r>
            <a:r>
              <a:rPr lang="en-US" altLang="ko-KR" dirty="0"/>
              <a:t> number) </a:t>
            </a:r>
            <a:r>
              <a:rPr lang="en-US" altLang="ko-KR"/>
              <a:t>pairs. </a:t>
            </a:r>
            <a:endParaRPr lang="en-US" altLang="ko-KR" dirty="0"/>
          </a:p>
          <a:p>
            <a:r>
              <a:rPr lang="en-US" altLang="ko-KR" dirty="0"/>
              <a:t>Each directory has two extra files </a:t>
            </a:r>
            <a:r>
              <a:rPr lang="en-US" altLang="ko-KR" dirty="0">
                <a:solidFill>
                  <a:schemeClr val="accent6"/>
                </a:solidFill>
              </a:rPr>
              <a:t>.”dot” for current directory </a:t>
            </a:r>
            <a:r>
              <a:rPr lang="en-US" altLang="ko-KR" dirty="0"/>
              <a:t>and </a:t>
            </a:r>
            <a:r>
              <a:rPr lang="en-US" altLang="ko-KR" dirty="0">
                <a:solidFill>
                  <a:schemeClr val="accent6"/>
                </a:solidFill>
              </a:rPr>
              <a:t>..”dot-dot” for    parent directory</a:t>
            </a:r>
          </a:p>
          <a:p>
            <a:pPr lvl="1"/>
            <a:r>
              <a:rPr lang="en-US" altLang="ko-KR" dirty="0"/>
              <a:t>For example,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altLang="ko-KR" dirty="0"/>
              <a:t> has three files (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foo, bar, foobar_is_a_pretty_longname</a:t>
            </a:r>
            <a:r>
              <a:rPr lang="en-US" altLang="ko-KR" dirty="0"/>
              <a:t>)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561556" y="3104138"/>
            <a:ext cx="75243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inum</a:t>
            </a:r>
            <a:r>
              <a:rPr lang="en-US" altLang="ko-K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altLang="ko-K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reclen</a:t>
            </a:r>
            <a:r>
              <a:rPr lang="en-US" altLang="ko-K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altLang="ko-K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altLang="ko-K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name</a:t>
            </a:r>
          </a:p>
          <a:p>
            <a:r>
              <a:rPr lang="en-US" altLang="ko-K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5 	 12	  2       .</a:t>
            </a:r>
          </a:p>
          <a:p>
            <a:r>
              <a:rPr lang="en-US" altLang="ko-K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2	 12 	  3       ..</a:t>
            </a:r>
          </a:p>
          <a:p>
            <a:r>
              <a:rPr lang="en-US" altLang="ko-K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12	 12	  4       foo</a:t>
            </a:r>
          </a:p>
          <a:p>
            <a:r>
              <a:rPr lang="en-US" altLang="ko-K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13	 12	  4       bar</a:t>
            </a:r>
          </a:p>
          <a:p>
            <a:r>
              <a:rPr lang="en-US" altLang="ko-K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24 	 36	  28      foobar_is_a_pretty_longname</a:t>
            </a:r>
            <a:endParaRPr lang="ko-KR" alt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987824" y="4869160"/>
            <a:ext cx="2335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ko-KR" b="1" dirty="0">
                <a:latin typeface="맑은 고딕" pitchFamily="50" charset="-127"/>
                <a:ea typeface="맑은 고딕" pitchFamily="50" charset="-127"/>
              </a:rPr>
              <a:t>on-disk for </a:t>
            </a:r>
            <a:r>
              <a:rPr lang="en-US" altLang="ko-KR" b="1" dirty="0" err="1">
                <a:latin typeface="맑은 고딕" pitchFamily="50" charset="-127"/>
                <a:ea typeface="맑은 고딕" pitchFamily="50" charset="-127"/>
              </a:rPr>
              <a:t>dir</a:t>
            </a:r>
            <a:r>
              <a:rPr lang="en-US" altLang="ko-KR" b="1" dirty="0"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7754544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01A61-71FD-4489-8F05-F30324901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Example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CB90490-D7A9-4576-86C0-72686EFE53DF}"/>
              </a:ext>
            </a:extLst>
          </p:cNvPr>
          <p:cNvGrpSpPr/>
          <p:nvPr/>
        </p:nvGrpSpPr>
        <p:grpSpPr>
          <a:xfrm>
            <a:off x="187475" y="820664"/>
            <a:ext cx="7632848" cy="5472608"/>
            <a:chOff x="323528" y="908720"/>
            <a:chExt cx="7972425" cy="581025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41E5364-4D0B-4032-9A22-CCFD0BC61D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908720"/>
              <a:ext cx="7972425" cy="270510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D7C4AF5-89CB-4FDF-A389-475F2F25F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0678" y="3613820"/>
              <a:ext cx="7915275" cy="3105150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0D622A5-7A1C-4805-A51B-C722AFF33C19}"/>
              </a:ext>
            </a:extLst>
          </p:cNvPr>
          <p:cNvSpPr txBox="1"/>
          <p:nvPr/>
        </p:nvSpPr>
        <p:spPr>
          <a:xfrm>
            <a:off x="5650632" y="820664"/>
            <a:ext cx="3105787" cy="461665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en-HK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Question:  What is the content of  Block 0?   </a:t>
            </a:r>
          </a:p>
          <a:p>
            <a:r>
              <a:rPr lang="en-HK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627F49-690D-46AB-BD98-9DE325ED3A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331" y="3406802"/>
            <a:ext cx="4324350" cy="828675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8CE126F-7293-4732-B1FC-5889FF0181C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3897"/>
          <a:stretch/>
        </p:blipFill>
        <p:spPr>
          <a:xfrm>
            <a:off x="6863506" y="1058440"/>
            <a:ext cx="1343025" cy="11317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D1B047-D091-4BA1-93A4-36E13B236648}"/>
              </a:ext>
            </a:extLst>
          </p:cNvPr>
          <p:cNvSpPr txBox="1"/>
          <p:nvPr/>
        </p:nvSpPr>
        <p:spPr>
          <a:xfrm>
            <a:off x="3890149" y="3332293"/>
            <a:ext cx="825867" cy="276999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en-HK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Question:</a:t>
            </a:r>
            <a:endParaRPr lang="en-HK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D96BA3-161A-4B6F-B1A4-E3048EEDF3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2869" y="4812432"/>
            <a:ext cx="4676775" cy="295275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09B36D-4067-43DD-9CEA-8D6483FC3DB5}"/>
              </a:ext>
            </a:extLst>
          </p:cNvPr>
          <p:cNvSpPr txBox="1"/>
          <p:nvPr/>
        </p:nvSpPr>
        <p:spPr>
          <a:xfrm>
            <a:off x="5868144" y="6709838"/>
            <a:ext cx="816249" cy="276999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en-HK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03A51C2-AF26-4922-BF0B-3B967F7C2C4E}"/>
              </a:ext>
            </a:extLst>
          </p:cNvPr>
          <p:cNvCxnSpPr>
            <a:cxnSpLocks/>
          </p:cNvCxnSpPr>
          <p:nvPr/>
        </p:nvCxnSpPr>
        <p:spPr>
          <a:xfrm>
            <a:off x="5928309" y="4172729"/>
            <a:ext cx="1524011" cy="56538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76208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11560" y="4072397"/>
            <a:ext cx="7920880" cy="1345581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3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65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6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67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4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4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4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4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4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63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4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4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0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51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6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6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52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54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56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8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0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4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6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3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254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Space Management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File system track which </a:t>
            </a:r>
            <a:r>
              <a:rPr lang="en-US" altLang="ko-KR" dirty="0" err="1"/>
              <a:t>inode</a:t>
            </a:r>
            <a:r>
              <a:rPr lang="en-US" altLang="ko-KR" dirty="0"/>
              <a:t> and data block are free or not.</a:t>
            </a:r>
          </a:p>
          <a:p>
            <a:r>
              <a:rPr lang="en-US" altLang="ko-KR" dirty="0"/>
              <a:t>In order to manage free space, we have two simple bitmaps.</a:t>
            </a:r>
          </a:p>
          <a:p>
            <a:pPr lvl="1"/>
            <a:r>
              <a:rPr lang="en-US" altLang="ko-KR" dirty="0"/>
              <a:t>When file is newly created, it allocated </a:t>
            </a:r>
            <a:r>
              <a:rPr lang="en-US" altLang="ko-KR" dirty="0" err="1"/>
              <a:t>inode</a:t>
            </a:r>
            <a:r>
              <a:rPr lang="en-US" altLang="ko-KR" dirty="0"/>
              <a:t> by searching the </a:t>
            </a:r>
            <a:r>
              <a:rPr lang="en-US" altLang="ko-KR" dirty="0" err="1"/>
              <a:t>inode</a:t>
            </a:r>
            <a:r>
              <a:rPr lang="en-US" altLang="ko-KR" dirty="0"/>
              <a:t> bitmap and update on-disk bitmap.</a:t>
            </a:r>
          </a:p>
          <a:p>
            <a:pPr lvl="1"/>
            <a:r>
              <a:rPr lang="en-US" altLang="ko-KR" dirty="0"/>
              <a:t>Pre-allocation policy is commonly used for allocate contiguous blocks.</a:t>
            </a:r>
          </a:p>
        </p:txBody>
      </p:sp>
    </p:spTree>
    <p:extLst>
      <p:ext uri="{BB962C8B-B14F-4D97-AF65-F5344CB8AC3E}">
        <p14:creationId xmlns:p14="http://schemas.microsoft.com/office/powerpoint/2010/main" val="2942097820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 Paths: Reading a File From Disk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429250"/>
          </a:xfrm>
        </p:spPr>
        <p:txBody>
          <a:bodyPr/>
          <a:lstStyle/>
          <a:p>
            <a:r>
              <a:rPr lang="en-US" altLang="ko-KR" dirty="0"/>
              <a:t>Issue an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open(“/foo/bar”, O_RDONLY)</a:t>
            </a:r>
            <a:r>
              <a:rPr lang="en-US" altLang="ko-KR" dirty="0"/>
              <a:t>, </a:t>
            </a:r>
          </a:p>
          <a:p>
            <a:pPr lvl="1"/>
            <a:r>
              <a:rPr lang="en-US" altLang="ko-KR" dirty="0"/>
              <a:t>Traverse the pathname and thus locate the desired </a:t>
            </a:r>
            <a:r>
              <a:rPr lang="en-US" altLang="ko-KR" dirty="0" err="1"/>
              <a:t>indoe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Begin at the root of the file system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(/)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In most Unix file systems, the root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number is 2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Filesystem reads in the block that contains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number 2.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Look inside of it to find pointer to data blocks (contents of the root).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By reading in one or more directory data blocks, it will find “foo” directory.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Traverse recursively the path name until the desired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 (“bar”)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Check finale permissions, allocate a file descriptor for this process  and returns file descriptor to user.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76232039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 Paths: Reading a File From Disk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997202"/>
          </a:xfrm>
        </p:spPr>
        <p:txBody>
          <a:bodyPr/>
          <a:lstStyle/>
          <a:p>
            <a:r>
              <a:rPr lang="en-US" altLang="ko-KR" dirty="0"/>
              <a:t>Issue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read()</a:t>
            </a:r>
            <a:r>
              <a:rPr lang="en-US" altLang="ko-KR" dirty="0"/>
              <a:t> to read from the file.</a:t>
            </a:r>
          </a:p>
          <a:p>
            <a:pPr lvl="1"/>
            <a:r>
              <a:rPr lang="en-US" altLang="ko-KR" dirty="0"/>
              <a:t>Read in the first block of the file, consulting the </a:t>
            </a:r>
            <a:r>
              <a:rPr lang="en-US" altLang="ko-KR" dirty="0" err="1"/>
              <a:t>inode</a:t>
            </a:r>
            <a:r>
              <a:rPr lang="en-US" altLang="ko-KR" dirty="0"/>
              <a:t> to find the location of such a block.</a:t>
            </a:r>
          </a:p>
          <a:p>
            <a:pPr lvl="2"/>
            <a:r>
              <a:rPr lang="en-US" altLang="ko-KR" dirty="0"/>
              <a:t>Update the </a:t>
            </a:r>
            <a:r>
              <a:rPr lang="en-US" altLang="ko-KR" dirty="0" err="1"/>
              <a:t>inode</a:t>
            </a:r>
            <a:r>
              <a:rPr lang="en-US" altLang="ko-KR" dirty="0"/>
              <a:t> with a new last accessed time.</a:t>
            </a:r>
          </a:p>
          <a:p>
            <a:pPr lvl="2"/>
            <a:r>
              <a:rPr lang="en-US" altLang="ko-KR" dirty="0"/>
              <a:t>Update in-memory open file table for file descriptor, the file offset.</a:t>
            </a:r>
          </a:p>
          <a:p>
            <a:pPr lvl="2"/>
            <a:endParaRPr lang="en-US" altLang="ko-KR" dirty="0"/>
          </a:p>
          <a:p>
            <a:r>
              <a:rPr lang="en-US" altLang="ko-KR" dirty="0"/>
              <a:t>When file is closed:</a:t>
            </a:r>
          </a:p>
          <a:p>
            <a:pPr lvl="1"/>
            <a:r>
              <a:rPr lang="en-US" altLang="ko-KR" dirty="0"/>
              <a:t>File descriptor should be deallocated, but for now, that is all the file system really needs to do. No disk I/</a:t>
            </a:r>
            <a:r>
              <a:rPr lang="en-US" altLang="ko-KR" dirty="0" err="1"/>
              <a:t>Os</a:t>
            </a:r>
            <a:r>
              <a:rPr lang="en-US" altLang="ko-KR" dirty="0"/>
              <a:t> take place.</a:t>
            </a:r>
          </a:p>
        </p:txBody>
      </p:sp>
    </p:spTree>
    <p:extLst>
      <p:ext uri="{BB962C8B-B14F-4D97-AF65-F5344CB8AC3E}">
        <p14:creationId xmlns:p14="http://schemas.microsoft.com/office/powerpoint/2010/main" val="2843157812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 Paths: Reading a File From Disk (Cont.)</a:t>
            </a:r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51520" y="1628800"/>
          <a:ext cx="8712968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bitmap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en-US" altLang="ko-KR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bitmap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root</a:t>
                      </a: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foo</a:t>
                      </a: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root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foo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data[1]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data[2]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open(bar)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1619672" y="5410984"/>
            <a:ext cx="53194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File Read Timeline (Time Increasing Downward)</a:t>
            </a:r>
          </a:p>
        </p:txBody>
      </p:sp>
    </p:spTree>
    <p:extLst>
      <p:ext uri="{BB962C8B-B14F-4D97-AF65-F5344CB8AC3E}">
        <p14:creationId xmlns:p14="http://schemas.microsoft.com/office/powerpoint/2010/main" val="557026863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 Paths: Writing to Disk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997202"/>
          </a:xfrm>
        </p:spPr>
        <p:txBody>
          <a:bodyPr/>
          <a:lstStyle/>
          <a:p>
            <a:r>
              <a:rPr lang="en-US" altLang="ko-KR" dirty="0"/>
              <a:t>Issue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write()</a:t>
            </a:r>
            <a:r>
              <a:rPr lang="en-US" altLang="ko-KR" dirty="0"/>
              <a:t> to update the file with new contents.</a:t>
            </a:r>
          </a:p>
          <a:p>
            <a:r>
              <a:rPr lang="en-US" altLang="ko-KR" dirty="0"/>
              <a:t>File may allocate a block (unless the block is being overwritten).</a:t>
            </a:r>
          </a:p>
          <a:p>
            <a:pPr lvl="1"/>
            <a:r>
              <a:rPr lang="en-US" altLang="ko-KR" dirty="0"/>
              <a:t>Need to update data block, data bitmap.</a:t>
            </a:r>
          </a:p>
          <a:p>
            <a:pPr lvl="1"/>
            <a:r>
              <a:rPr lang="en-US" altLang="ko-KR" dirty="0"/>
              <a:t>It generates five I/</a:t>
            </a:r>
            <a:r>
              <a:rPr lang="en-US" altLang="ko-KR" dirty="0" err="1"/>
              <a:t>Os</a:t>
            </a:r>
            <a:r>
              <a:rPr lang="en-US" altLang="ko-KR" dirty="0"/>
              <a:t>:</a:t>
            </a:r>
          </a:p>
          <a:p>
            <a:pPr lvl="2"/>
            <a:r>
              <a:rPr lang="en-US" altLang="ko-KR" dirty="0"/>
              <a:t>one to read the data bitmap</a:t>
            </a:r>
          </a:p>
          <a:p>
            <a:pPr lvl="2"/>
            <a:r>
              <a:rPr lang="en-US" altLang="ko-KR" dirty="0"/>
              <a:t>one to write the bitmap (to reflect its new state to disk)</a:t>
            </a:r>
          </a:p>
          <a:p>
            <a:pPr lvl="2"/>
            <a:r>
              <a:rPr lang="en-US" altLang="ko-KR" dirty="0"/>
              <a:t>two more to read and then write the </a:t>
            </a:r>
            <a:r>
              <a:rPr lang="en-US" altLang="ko-KR" dirty="0" err="1"/>
              <a:t>inode</a:t>
            </a:r>
            <a:endParaRPr lang="en-US" altLang="ko-KR" dirty="0"/>
          </a:p>
          <a:p>
            <a:pPr lvl="2"/>
            <a:r>
              <a:rPr lang="en-US" altLang="ko-KR" dirty="0"/>
              <a:t>one to write the actual block itself.</a:t>
            </a:r>
          </a:p>
          <a:p>
            <a:pPr lvl="1"/>
            <a:r>
              <a:rPr lang="en-US" altLang="ko-KR" dirty="0"/>
              <a:t>To create file, it also allocate space for directory, causing high I/O traffic.</a:t>
            </a:r>
          </a:p>
        </p:txBody>
      </p:sp>
    </p:spTree>
    <p:extLst>
      <p:ext uri="{BB962C8B-B14F-4D97-AF65-F5344CB8AC3E}">
        <p14:creationId xmlns:p14="http://schemas.microsoft.com/office/powerpoint/2010/main" val="511205902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Access Paths: Writing to Disk (Cont.)</a:t>
            </a:r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51520" y="920080"/>
          <a:ext cx="8712968" cy="502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bitmap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en-US" altLang="ko-KR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bitmap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root</a:t>
                      </a: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foo</a:t>
                      </a:r>
                      <a:endParaRPr lang="en-US" altLang="ko-KR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 err="1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inode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root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foo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data[0]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data[1]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bar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data[2]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create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(/foo/bar)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4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write()</a:t>
                      </a:r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ko-KR" altLang="en-US" sz="12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</a:p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read</a:t>
                      </a: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write</a:t>
                      </a:r>
                      <a:endParaRPr lang="ko-KR" altLang="en-US" sz="1200" b="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1907704" y="6021288"/>
            <a:ext cx="5659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File Creation Timeline (Time Increasing Downward)</a:t>
            </a:r>
          </a:p>
        </p:txBody>
      </p:sp>
    </p:spTree>
    <p:extLst>
      <p:ext uri="{BB962C8B-B14F-4D97-AF65-F5344CB8AC3E}">
        <p14:creationId xmlns:p14="http://schemas.microsoft.com/office/powerpoint/2010/main" val="168523399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Caching and Buffering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Reading and writing files are expensive, incurring many I/</a:t>
            </a:r>
            <a:r>
              <a:rPr lang="en-US" altLang="ko-KR" dirty="0" err="1"/>
              <a:t>Os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For example, long pathname(/1/2/3/…./100/</a:t>
            </a:r>
            <a:r>
              <a:rPr lang="en-US" altLang="ko-KR" dirty="0" err="1"/>
              <a:t>file.txt</a:t>
            </a:r>
            <a:r>
              <a:rPr lang="en-US" altLang="ko-KR" dirty="0"/>
              <a:t>)</a:t>
            </a:r>
          </a:p>
          <a:p>
            <a:pPr lvl="2"/>
            <a:r>
              <a:rPr lang="en-US" altLang="ko-KR" dirty="0"/>
              <a:t>One to read the </a:t>
            </a:r>
            <a:r>
              <a:rPr lang="en-US" altLang="ko-KR" dirty="0" err="1"/>
              <a:t>inode</a:t>
            </a:r>
            <a:r>
              <a:rPr lang="en-US" altLang="ko-KR" dirty="0"/>
              <a:t> of the directory and at least one read its data.</a:t>
            </a:r>
          </a:p>
          <a:p>
            <a:pPr lvl="2"/>
            <a:r>
              <a:rPr lang="en-US" altLang="ko-KR" dirty="0"/>
              <a:t>Literally perform hundreds of reads just to open the file.</a:t>
            </a:r>
          </a:p>
          <a:p>
            <a:pPr lvl="2"/>
            <a:endParaRPr lang="en-US" altLang="ko-KR" dirty="0"/>
          </a:p>
          <a:p>
            <a:r>
              <a:rPr lang="en-US" altLang="ko-KR" dirty="0"/>
              <a:t>In order to reduce I/O traffic, file systems aggressively use system memory(DRAM) to cache.</a:t>
            </a:r>
          </a:p>
          <a:p>
            <a:pPr lvl="1"/>
            <a:r>
              <a:rPr lang="en-US" altLang="ko-KR" dirty="0"/>
              <a:t>Early file system use fixed-size cache to hold popular blocks.</a:t>
            </a:r>
          </a:p>
          <a:p>
            <a:pPr lvl="2"/>
            <a:r>
              <a:rPr lang="en-US" altLang="ko-KR" dirty="0"/>
              <a:t>Static partitioning of memory can be wasteful;</a:t>
            </a:r>
          </a:p>
          <a:p>
            <a:pPr lvl="1"/>
            <a:r>
              <a:rPr lang="en-US" altLang="ko-KR" dirty="0"/>
              <a:t>Modem systems use </a:t>
            </a:r>
            <a:r>
              <a:rPr lang="en-US" altLang="ko-KR" dirty="0">
                <a:solidFill>
                  <a:schemeClr val="accent6"/>
                </a:solidFill>
              </a:rPr>
              <a:t>dynamic partitioning approach</a:t>
            </a:r>
            <a:r>
              <a:rPr lang="en-US" altLang="ko-KR" dirty="0"/>
              <a:t>, </a:t>
            </a:r>
            <a:r>
              <a:rPr lang="en-US" altLang="ko-KR" dirty="0">
                <a:solidFill>
                  <a:schemeClr val="accent6"/>
                </a:solidFill>
              </a:rPr>
              <a:t>unified page cache.</a:t>
            </a:r>
          </a:p>
          <a:p>
            <a:r>
              <a:rPr lang="en-US" altLang="ko-KR" dirty="0"/>
              <a:t>Read I/O can be avoided by large cache.</a:t>
            </a:r>
          </a:p>
          <a:p>
            <a:endParaRPr lang="en-US" altLang="ko-KR" dirty="0">
              <a:solidFill>
                <a:schemeClr val="accent6"/>
              </a:solidFill>
            </a:endParaRPr>
          </a:p>
          <a:p>
            <a:pPr lvl="1"/>
            <a:endParaRPr lang="en-US" altLang="ko-KR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997374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Caching and Buffering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Write traffic has to go to disk for persistent. Thus, cache does not reduce write I/</a:t>
            </a:r>
            <a:r>
              <a:rPr lang="en-US" altLang="ko-KR" dirty="0" err="1"/>
              <a:t>Os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File system use write buffering for write performance benefits.</a:t>
            </a:r>
          </a:p>
          <a:p>
            <a:pPr lvl="1"/>
            <a:r>
              <a:rPr lang="en-US" altLang="ko-KR" dirty="0"/>
              <a:t>delaying writes (file system batch some updates into a smaller set of I/</a:t>
            </a:r>
            <a:r>
              <a:rPr lang="en-US" altLang="ko-KR" dirty="0" err="1"/>
              <a:t>Os</a:t>
            </a:r>
            <a:r>
              <a:rPr lang="en-US" altLang="ko-KR" dirty="0"/>
              <a:t>).</a:t>
            </a:r>
          </a:p>
          <a:p>
            <a:pPr lvl="1"/>
            <a:r>
              <a:rPr lang="en-US" altLang="ko-KR" dirty="0"/>
              <a:t>By buffering a number of writes in memory, the file system can then schedule the subsequent I/</a:t>
            </a:r>
            <a:r>
              <a:rPr lang="en-US" altLang="ko-KR" dirty="0" err="1"/>
              <a:t>Os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By avoiding writes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Some application force flush data to disk by calling </a:t>
            </a:r>
            <a:r>
              <a:rPr lang="en-US" altLang="ko-K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fsync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ko-KR" dirty="0"/>
              <a:t>or direct I/O.</a:t>
            </a:r>
          </a:p>
          <a:p>
            <a:pPr lvl="2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573270871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File System</a:t>
            </a:r>
          </a:p>
          <a:p>
            <a:pPr lvl="1"/>
            <a:r>
              <a:rPr lang="en-HK" dirty="0"/>
              <a:t>Key data structures</a:t>
            </a:r>
          </a:p>
          <a:p>
            <a:pPr lvl="2"/>
            <a:r>
              <a:rPr lang="en-HK" dirty="0"/>
              <a:t>Superblock</a:t>
            </a:r>
          </a:p>
          <a:p>
            <a:pPr lvl="2"/>
            <a:r>
              <a:rPr lang="en-HK" dirty="0" err="1"/>
              <a:t>Inode</a:t>
            </a:r>
            <a:endParaRPr lang="en-HK" dirty="0"/>
          </a:p>
          <a:p>
            <a:pPr lvl="2"/>
            <a:r>
              <a:rPr lang="en-HK" dirty="0"/>
              <a:t>Directory</a:t>
            </a:r>
          </a:p>
          <a:p>
            <a:pPr lvl="1"/>
            <a:r>
              <a:rPr lang="en-HK" dirty="0"/>
              <a:t>Access interface:  Open/Read/Write</a:t>
            </a:r>
          </a:p>
          <a:p>
            <a:r>
              <a:rPr lang="en-HK" dirty="0"/>
              <a:t>Caching and Buffering</a:t>
            </a:r>
            <a:endParaRPr lang="en-US" dirty="0"/>
          </a:p>
          <a:p>
            <a:r>
              <a:rPr lang="en-HK" dirty="0"/>
              <a:t> </a:t>
            </a:r>
            <a:r>
              <a:rPr lang="en-HK"/>
              <a:t>Next: I</a:t>
            </a:r>
            <a:r>
              <a:rPr lang="en-HK" dirty="0"/>
              <a:t>/O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Way To Think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There are two different aspects to implement file system </a:t>
            </a:r>
          </a:p>
          <a:p>
            <a:pPr lvl="1"/>
            <a:r>
              <a:rPr lang="en-US" altLang="ko-KR" b="1" dirty="0">
                <a:solidFill>
                  <a:schemeClr val="accent6"/>
                </a:solidFill>
              </a:rPr>
              <a:t>Data structures</a:t>
            </a:r>
          </a:p>
          <a:p>
            <a:pPr lvl="2"/>
            <a:r>
              <a:rPr lang="en-US" altLang="ko-KR" dirty="0"/>
              <a:t>What types of on-disk structures are utilized by the file system to organize its data and metadata?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b="1" dirty="0">
                <a:solidFill>
                  <a:schemeClr val="accent6"/>
                </a:solidFill>
              </a:rPr>
              <a:t>Access methods</a:t>
            </a:r>
            <a:endParaRPr lang="en-US" altLang="ko-KR" b="1" dirty="0"/>
          </a:p>
          <a:p>
            <a:pPr lvl="2"/>
            <a:r>
              <a:rPr lang="en-US" altLang="ko-KR" dirty="0"/>
              <a:t>How does it map the calls made by a process as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open()</a:t>
            </a:r>
            <a:r>
              <a:rPr lang="en-US" altLang="ko-KR" dirty="0">
                <a:cs typeface="Courier New" panose="02070309020205020404" pitchFamily="49" charset="0"/>
              </a:rPr>
              <a:t>,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 read()</a:t>
            </a:r>
            <a:r>
              <a:rPr lang="en-US" altLang="ko-KR" dirty="0">
                <a:cs typeface="Courier New" panose="02070309020205020404" pitchFamily="49" charset="0"/>
              </a:rPr>
              <a:t>,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write()</a:t>
            </a:r>
            <a:r>
              <a:rPr lang="en-US" altLang="ko-KR" dirty="0">
                <a:cs typeface="Courier New" panose="02070309020205020404" pitchFamily="49" charset="0"/>
              </a:rPr>
              <a:t>,</a:t>
            </a:r>
            <a:r>
              <a:rPr lang="en-US" altLang="ko-KR" dirty="0"/>
              <a:t> etc. </a:t>
            </a:r>
          </a:p>
          <a:p>
            <a:pPr lvl="2"/>
            <a:r>
              <a:rPr lang="en-US" altLang="ko-KR" dirty="0"/>
              <a:t>Which structures are read during the execution of a particular system call? </a:t>
            </a:r>
          </a:p>
        </p:txBody>
      </p:sp>
    </p:spTree>
    <p:extLst>
      <p:ext uri="{BB962C8B-B14F-4D97-AF65-F5344CB8AC3E}">
        <p14:creationId xmlns:p14="http://schemas.microsoft.com/office/powerpoint/2010/main" val="3764874116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Overall Organization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Let’s develop the overall organization of the file system data structure.</a:t>
            </a:r>
          </a:p>
          <a:p>
            <a:endParaRPr lang="en-US" altLang="ko-KR" dirty="0"/>
          </a:p>
          <a:p>
            <a:r>
              <a:rPr lang="en-US" altLang="ko-KR" dirty="0"/>
              <a:t>Divide the disk into</a:t>
            </a:r>
            <a:r>
              <a:rPr lang="en-US" altLang="ko-KR" b="1" dirty="0"/>
              <a:t> </a:t>
            </a:r>
            <a:r>
              <a:rPr lang="en-US" altLang="ko-KR" b="1" dirty="0">
                <a:solidFill>
                  <a:schemeClr val="accent6"/>
                </a:solidFill>
              </a:rPr>
              <a:t>blocks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Block size is 4 KB. </a:t>
            </a:r>
          </a:p>
          <a:p>
            <a:pPr lvl="1"/>
            <a:r>
              <a:rPr lang="en-US" altLang="ko-KR" dirty="0"/>
              <a:t>The blocks are addressed from </a:t>
            </a:r>
            <a:r>
              <a:rPr lang="en-US" altLang="ko-KR" i="1" dirty="0">
                <a:latin typeface="Courier New" panose="02070309020205020404" pitchFamily="49" charset="0"/>
                <a:cs typeface="Courier New" panose="02070309020205020404" pitchFamily="49" charset="0"/>
              </a:rPr>
              <a:t>0 to N -1.</a:t>
            </a:r>
          </a:p>
          <a:p>
            <a:pPr lvl="1"/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altLang="ko-KR" dirty="0"/>
          </a:p>
          <a:p>
            <a:endParaRPr lang="en-US" altLang="ko-KR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71600" y="3717032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915816" y="3717032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860032" y="3717032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04248" y="3717032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971600" y="4653168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2915816" y="4653168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860032" y="4653168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804248" y="4653168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3500" y="3989851"/>
            <a:ext cx="1800200" cy="23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0                      7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5938" y="3989851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8                     15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5608" y="3989851"/>
            <a:ext cx="1885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16                     23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7573" y="3989851"/>
            <a:ext cx="189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24                     31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4941168"/>
            <a:ext cx="185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32                    39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7363" y="4941168"/>
            <a:ext cx="181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40                    47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95133" y="4941168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48                    55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4941168"/>
            <a:ext cx="1896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56                     63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2057926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Data region in file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Reserve </a:t>
            </a:r>
            <a:r>
              <a:rPr lang="en-US" altLang="ko-KR" b="1" dirty="0">
                <a:solidFill>
                  <a:schemeClr val="accent6"/>
                </a:solidFill>
              </a:rPr>
              <a:t>data region</a:t>
            </a:r>
            <a:r>
              <a:rPr lang="en-US" altLang="ko-KR" b="1" dirty="0"/>
              <a:t> </a:t>
            </a:r>
            <a:r>
              <a:rPr lang="en-US" altLang="ko-KR" dirty="0"/>
              <a:t>to store user data</a:t>
            </a:r>
          </a:p>
          <a:p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dirty="0">
              <a:cs typeface="Courier New" panose="02070309020205020404" pitchFamily="49" charset="0"/>
            </a:endParaRP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File system has to track which data block comprise a file, the size of the file, its owner, etc. </a:t>
            </a:r>
            <a:endParaRPr lang="en-US" altLang="ko-KR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71600" y="196909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915816" y="196909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860032" y="196909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04248" y="196909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971600" y="312125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2915816" y="312125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860032" y="312125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804248" y="3121255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3500" y="2241914"/>
            <a:ext cx="1800200" cy="23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0                      7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5938" y="2241914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8                     15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5608" y="2241914"/>
            <a:ext cx="1885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16                     23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7573" y="2241914"/>
            <a:ext cx="189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24                     31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3409255"/>
            <a:ext cx="185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32                    39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7363" y="3409255"/>
            <a:ext cx="181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40                    47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95133" y="3409255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48                    55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3409255"/>
            <a:ext cx="1896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56                     63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904513" y="170080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8460432" y="170080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8460432" y="2852936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971600" y="2852936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971600" y="2924944"/>
            <a:ext cx="748883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H="1">
            <a:off x="2915495" y="1772816"/>
            <a:ext cx="554400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40259" y="2636912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57619" y="1484784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1691680" y="5229200"/>
            <a:ext cx="5832648" cy="657341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How we store these </a:t>
            </a:r>
            <a:r>
              <a:rPr lang="en-US" altLang="ko-KR" b="1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inodes</a:t>
            </a:r>
            <a:r>
              <a:rPr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anose="02070309020205020404" pitchFamily="49" charset="0"/>
              </a:rPr>
              <a:t> in file system?</a:t>
            </a:r>
          </a:p>
        </p:txBody>
      </p:sp>
    </p:spTree>
    <p:extLst>
      <p:ext uri="{BB962C8B-B14F-4D97-AF65-F5344CB8AC3E}">
        <p14:creationId xmlns:p14="http://schemas.microsoft.com/office/powerpoint/2010/main" val="3725821245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Inode</a:t>
            </a:r>
            <a:r>
              <a:rPr lang="en-US" altLang="ko-KR" dirty="0"/>
              <a:t> table in file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Reserve some space for </a:t>
            </a:r>
            <a:r>
              <a:rPr lang="en-US" altLang="ko-KR" b="1" dirty="0" err="1">
                <a:solidFill>
                  <a:schemeClr val="accent6"/>
                </a:solidFill>
              </a:rPr>
              <a:t>inode</a:t>
            </a:r>
            <a:r>
              <a:rPr lang="en-US" altLang="ko-KR" b="1" dirty="0">
                <a:solidFill>
                  <a:schemeClr val="accent6"/>
                </a:solidFill>
              </a:rPr>
              <a:t> table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This holds an array of on-disk </a:t>
            </a:r>
            <a:r>
              <a:rPr lang="en-US" altLang="ko-KR" dirty="0" err="1">
                <a:cs typeface="Courier New" panose="02070309020205020404" pitchFamily="49" charset="0"/>
              </a:rPr>
              <a:t>inodes</a:t>
            </a:r>
            <a:r>
              <a:rPr lang="en-US" altLang="ko-KR" dirty="0">
                <a:cs typeface="Courier New" panose="02070309020205020404" pitchFamily="49" charset="0"/>
              </a:rPr>
              <a:t>.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Ex)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tables : 3 ~ 7,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size : 256 bytes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4-KB block can hold 16 </a:t>
            </a:r>
            <a:r>
              <a:rPr lang="en-US" altLang="ko-KR" dirty="0" err="1">
                <a:cs typeface="Courier New" panose="02070309020205020404" pitchFamily="49" charset="0"/>
              </a:rPr>
              <a:t>inodes</a:t>
            </a:r>
            <a:r>
              <a:rPr lang="en-US" altLang="ko-KR" dirty="0">
                <a:cs typeface="Courier New" panose="02070309020205020404" pitchFamily="49" charset="0"/>
              </a:rPr>
              <a:t>.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The </a:t>
            </a:r>
            <a:r>
              <a:rPr lang="en-US" altLang="ko-KR" dirty="0" err="1">
                <a:cs typeface="Courier New" panose="02070309020205020404" pitchFamily="49" charset="0"/>
              </a:rPr>
              <a:t>filesystem</a:t>
            </a:r>
            <a:r>
              <a:rPr lang="en-US" altLang="ko-KR" dirty="0">
                <a:cs typeface="Courier New" panose="02070309020205020404" pitchFamily="49" charset="0"/>
              </a:rPr>
              <a:t> contains 80 </a:t>
            </a:r>
            <a:r>
              <a:rPr lang="en-US" altLang="ko-KR" dirty="0" err="1">
                <a:cs typeface="Courier New" panose="02070309020205020404" pitchFamily="49" charset="0"/>
              </a:rPr>
              <a:t>inodes</a:t>
            </a:r>
            <a:r>
              <a:rPr lang="en-US" altLang="ko-KR" dirty="0">
                <a:cs typeface="Courier New" panose="02070309020205020404" pitchFamily="49" charset="0"/>
              </a:rPr>
              <a:t>. (maximum number of files)</a:t>
            </a:r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ko-KR" dirty="0">
              <a:cs typeface="Courier New" panose="02070309020205020404" pitchFamily="49" charset="0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71600" y="391331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915816" y="391331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860032" y="391331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04248" y="391331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971600" y="506547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2915816" y="506547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860032" y="506547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804248" y="5065471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3500" y="4186130"/>
            <a:ext cx="1800200" cy="23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0                      7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5938" y="4186130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8                     15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5608" y="4186130"/>
            <a:ext cx="1885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16                     23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7573" y="4186130"/>
            <a:ext cx="189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24                     31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5353471"/>
            <a:ext cx="185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32                    39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7363" y="5353471"/>
            <a:ext cx="181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40                    47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95133" y="5353471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48                    55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5353471"/>
            <a:ext cx="1896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56                     63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904513" y="3645024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8460432" y="3645024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8460432" y="4797152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971600" y="4797152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971600" y="4869160"/>
            <a:ext cx="748883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H="1">
            <a:off x="2915495" y="3717032"/>
            <a:ext cx="554400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40259" y="4581128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57619" y="3429000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7" name="직선 연결선 36"/>
          <p:cNvCxnSpPr/>
          <p:nvPr/>
        </p:nvCxnSpPr>
        <p:spPr>
          <a:xfrm>
            <a:off x="1613568" y="3645024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2627784" y="3645024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flipH="1">
            <a:off x="1622235" y="3717032"/>
            <a:ext cx="99713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54371" y="3429000"/>
            <a:ext cx="771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Inodes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469334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Allocation structures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This is to track whether </a:t>
            </a:r>
            <a:r>
              <a:rPr lang="en-US" altLang="ko-KR" dirty="0" err="1"/>
              <a:t>inodes</a:t>
            </a:r>
            <a:r>
              <a:rPr lang="en-US" altLang="ko-KR" dirty="0"/>
              <a:t> or data blocks are free or allocated. </a:t>
            </a:r>
          </a:p>
          <a:p>
            <a:r>
              <a:rPr lang="en-US" altLang="ko-KR" dirty="0"/>
              <a:t>Use </a:t>
            </a:r>
            <a:r>
              <a:rPr lang="en-US" altLang="ko-KR" b="1" dirty="0">
                <a:solidFill>
                  <a:schemeClr val="accent6"/>
                </a:solidFill>
              </a:rPr>
              <a:t>bitmap</a:t>
            </a:r>
            <a:r>
              <a:rPr lang="en-US" altLang="ko-KR" dirty="0"/>
              <a:t>, each bit indicates free(0) or in-use(1) </a:t>
            </a:r>
          </a:p>
          <a:p>
            <a:pPr lvl="1"/>
            <a:r>
              <a:rPr lang="en-US" altLang="ko-KR" b="1" dirty="0"/>
              <a:t>data bitmap</a:t>
            </a:r>
            <a:r>
              <a:rPr lang="en-US" altLang="ko-KR" dirty="0"/>
              <a:t>: for data region for data region</a:t>
            </a:r>
          </a:p>
          <a:p>
            <a:pPr lvl="1"/>
            <a:r>
              <a:rPr lang="en-US" altLang="ko-KR" b="1" dirty="0" err="1"/>
              <a:t>inode</a:t>
            </a:r>
            <a:r>
              <a:rPr lang="en-US" altLang="ko-KR" b="1" dirty="0"/>
              <a:t> bitmap</a:t>
            </a:r>
            <a:r>
              <a:rPr lang="en-US" altLang="ko-KR" dirty="0"/>
              <a:t>: for </a:t>
            </a:r>
            <a:r>
              <a:rPr lang="en-US" altLang="ko-KR" dirty="0" err="1"/>
              <a:t>inode</a:t>
            </a:r>
            <a:r>
              <a:rPr lang="en-US" altLang="ko-KR" dirty="0"/>
              <a:t> table</a:t>
            </a:r>
            <a:endParaRPr lang="en-US" altLang="ko-KR" dirty="0">
              <a:cs typeface="Courier New" panose="02070309020205020404" pitchFamily="49" charset="0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71600" y="369728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915816" y="369728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860032" y="369728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04248" y="369728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971600" y="484944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2915816" y="484944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860032" y="484944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804248" y="484944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3500" y="3970106"/>
            <a:ext cx="1800200" cy="23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0                      7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5938" y="397010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8                     15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5608" y="3970106"/>
            <a:ext cx="1885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16                     23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7573" y="3970106"/>
            <a:ext cx="189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24                     31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5137447"/>
            <a:ext cx="185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32                    39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7363" y="5137447"/>
            <a:ext cx="181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40                    47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95133" y="5137447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48                    55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5137447"/>
            <a:ext cx="1896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56                     63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904513" y="342900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8460432" y="342900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8460432" y="458112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971600" y="458112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971600" y="4653136"/>
            <a:ext cx="748883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H="1">
            <a:off x="2915495" y="3501008"/>
            <a:ext cx="554400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40259" y="4365104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57619" y="3212976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7" name="직선 연결선 36"/>
          <p:cNvCxnSpPr/>
          <p:nvPr/>
        </p:nvCxnSpPr>
        <p:spPr>
          <a:xfrm>
            <a:off x="1613568" y="342900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2627784" y="342900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flipH="1">
            <a:off x="1622235" y="3501008"/>
            <a:ext cx="99713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54371" y="3212976"/>
            <a:ext cx="771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Inodes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196143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Superblock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Super block contains this </a:t>
            </a:r>
            <a:r>
              <a:rPr lang="en-US" altLang="ko-KR" b="1" dirty="0">
                <a:solidFill>
                  <a:schemeClr val="accent6"/>
                </a:solidFill>
              </a:rPr>
              <a:t>information</a:t>
            </a:r>
            <a:r>
              <a:rPr lang="en-US" altLang="ko-KR" b="1" dirty="0"/>
              <a:t> </a:t>
            </a:r>
            <a:r>
              <a:rPr lang="en-US" altLang="ko-KR" dirty="0"/>
              <a:t>for </a:t>
            </a:r>
            <a:r>
              <a:rPr lang="en-US" altLang="ko-KR" b="1" dirty="0">
                <a:solidFill>
                  <a:schemeClr val="accent6"/>
                </a:solidFill>
              </a:rPr>
              <a:t>particular file system</a:t>
            </a:r>
          </a:p>
          <a:p>
            <a:pPr lvl="1"/>
            <a:r>
              <a:rPr lang="en-US" altLang="ko-KR" dirty="0"/>
              <a:t>Ex) The number of </a:t>
            </a:r>
            <a:r>
              <a:rPr lang="en-US" altLang="ko-KR" dirty="0" err="1"/>
              <a:t>inodes</a:t>
            </a:r>
            <a:r>
              <a:rPr lang="en-US" altLang="ko-KR" dirty="0"/>
              <a:t>, begin location of </a:t>
            </a:r>
            <a:r>
              <a:rPr lang="en-US" altLang="ko-KR" dirty="0" err="1"/>
              <a:t>inode</a:t>
            </a:r>
            <a:r>
              <a:rPr lang="en-US" altLang="ko-KR" dirty="0"/>
              <a:t> table. </a:t>
            </a:r>
            <a:r>
              <a:rPr lang="en-US" altLang="ko-KR" dirty="0" err="1"/>
              <a:t>etc</a:t>
            </a:r>
            <a:endParaRPr lang="en-US" altLang="ko-KR" dirty="0"/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Thus, when mounting a file system, OS will read the superblock first, to initialize various information.</a:t>
            </a: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71600" y="261716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</a:t>
                      </a:r>
                      <a:endParaRPr lang="ko-KR" altLang="en-US" sz="10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915816" y="261716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860032" y="261716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804248" y="261716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971600" y="376932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2915816" y="376932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860032" y="376932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6804248" y="3769327"/>
          <a:ext cx="1666240" cy="2880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3500" y="2889986"/>
            <a:ext cx="1800200" cy="23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0                      7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75938" y="288998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8                     15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5608" y="2889986"/>
            <a:ext cx="18859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16                     23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737573" y="2889986"/>
            <a:ext cx="18912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24                     31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99592" y="4057327"/>
            <a:ext cx="185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32                    39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7363" y="4057327"/>
            <a:ext cx="18192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40                    47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95133" y="4057327"/>
            <a:ext cx="1885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48                    55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32240" y="4057327"/>
            <a:ext cx="1896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56                     63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2904513" y="234888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8460432" y="234888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8460432" y="350100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971600" y="3501008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971600" y="3573016"/>
            <a:ext cx="7488832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H="1">
            <a:off x="2915495" y="2420888"/>
            <a:ext cx="554400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40259" y="3284984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57619" y="2132856"/>
            <a:ext cx="124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Data Region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7" name="직선 연결선 36"/>
          <p:cNvCxnSpPr/>
          <p:nvPr/>
        </p:nvCxnSpPr>
        <p:spPr>
          <a:xfrm>
            <a:off x="1613568" y="234888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2627784" y="2348880"/>
            <a:ext cx="0" cy="14401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flipH="1">
            <a:off x="1622235" y="2420888"/>
            <a:ext cx="99713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754371" y="2132856"/>
            <a:ext cx="771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Inodes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5322684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Organization: The </a:t>
            </a:r>
            <a:r>
              <a:rPr lang="en-US" altLang="ko-KR" dirty="0" err="1"/>
              <a:t>inode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Each </a:t>
            </a:r>
            <a:r>
              <a:rPr lang="en-US" altLang="ko-KR" dirty="0" err="1"/>
              <a:t>inode</a:t>
            </a:r>
            <a:r>
              <a:rPr lang="en-US" altLang="ko-KR" dirty="0"/>
              <a:t> is referred to by </a:t>
            </a:r>
            <a:r>
              <a:rPr lang="en-US" altLang="ko-KR" dirty="0" err="1"/>
              <a:t>inode</a:t>
            </a:r>
            <a:r>
              <a:rPr lang="en-US" altLang="ko-KR" dirty="0"/>
              <a:t> number.</a:t>
            </a:r>
          </a:p>
          <a:p>
            <a:pPr lvl="1"/>
            <a:r>
              <a:rPr lang="en-US" altLang="ko-KR" dirty="0"/>
              <a:t>by </a:t>
            </a:r>
            <a:r>
              <a:rPr lang="en-US" altLang="ko-KR" dirty="0" err="1"/>
              <a:t>inode</a:t>
            </a:r>
            <a:r>
              <a:rPr lang="en-US" altLang="ko-KR" dirty="0"/>
              <a:t> number, File system calculate where the </a:t>
            </a:r>
            <a:r>
              <a:rPr lang="en-US" altLang="ko-KR" dirty="0" err="1"/>
              <a:t>inode</a:t>
            </a:r>
            <a:r>
              <a:rPr lang="en-US" altLang="ko-KR" dirty="0"/>
              <a:t> is on the disk.</a:t>
            </a:r>
          </a:p>
          <a:p>
            <a:pPr lvl="1"/>
            <a:r>
              <a:rPr lang="en-US" altLang="ko-KR" dirty="0">
                <a:cs typeface="Courier New" panose="02070309020205020404" pitchFamily="49" charset="0"/>
              </a:rPr>
              <a:t>Ex)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number: 32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Calculate the offset into the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region (32 x </a:t>
            </a:r>
            <a:r>
              <a:rPr lang="en-US" altLang="ko-KR" dirty="0" err="1">
                <a:cs typeface="Courier New" panose="02070309020205020404" pitchFamily="49" charset="0"/>
              </a:rPr>
              <a:t>sizeof</a:t>
            </a:r>
            <a:r>
              <a:rPr lang="en-US" altLang="ko-KR" dirty="0">
                <a:cs typeface="Courier New" panose="02070309020205020404" pitchFamily="49" charset="0"/>
              </a:rPr>
              <a:t>(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) (256 bytes) = 8192</a:t>
            </a:r>
          </a:p>
          <a:p>
            <a:pPr lvl="2"/>
            <a:r>
              <a:rPr lang="en-US" altLang="ko-KR" dirty="0">
                <a:cs typeface="Courier New" panose="02070309020205020404" pitchFamily="49" charset="0"/>
              </a:rPr>
              <a:t>Add start address of the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table(12 KB) + </a:t>
            </a:r>
            <a:r>
              <a:rPr lang="en-US" altLang="ko-KR" dirty="0" err="1">
                <a:cs typeface="Courier New" panose="02070309020205020404" pitchFamily="49" charset="0"/>
              </a:rPr>
              <a:t>inode</a:t>
            </a:r>
            <a:r>
              <a:rPr lang="en-US" altLang="ko-KR" dirty="0">
                <a:cs typeface="Courier New" panose="02070309020205020404" pitchFamily="49" charset="0"/>
              </a:rPr>
              <a:t> region(8 KB) = 20 KB</a:t>
            </a: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  <a:p>
            <a:pPr lvl="1"/>
            <a:endParaRPr lang="en-US" altLang="ko-KR" dirty="0">
              <a:cs typeface="Courier New" panose="020703090202050204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984" y="4974839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0KB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50" name="표 49"/>
          <p:cNvGraphicFramePr>
            <a:graphicFrameLocks noGrp="1"/>
          </p:cNvGraphicFramePr>
          <p:nvPr/>
        </p:nvGraphicFramePr>
        <p:xfrm>
          <a:off x="107504" y="4048948"/>
          <a:ext cx="8929012" cy="86409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7903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21602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Super</a:t>
                      </a:r>
                      <a:endParaRPr lang="ko-KR" altLang="en-US" sz="12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i-bmap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d-</a:t>
                      </a:r>
                      <a:r>
                        <a:rPr lang="en-US" altLang="ko-KR" sz="1200" b="0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bmap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14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690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</a:t>
                      </a:r>
                      <a:endParaRPr lang="ko-KR" altLang="en-US" sz="690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1" hangingPunct="1"/>
                      <a:r>
                        <a:rPr lang="en-US" altLang="ko-KR" sz="69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51" name="직선 연결선 50"/>
          <p:cNvCxnSpPr/>
          <p:nvPr/>
        </p:nvCxnSpPr>
        <p:spPr>
          <a:xfrm>
            <a:off x="116360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1238045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2352110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3466174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4580239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5694303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6808368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7922432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9036496" y="3678545"/>
            <a:ext cx="0" cy="339585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635896" y="3696794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0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719889" y="3696794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1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883637" y="3696794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2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63757" y="3696794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3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115885" y="3696794"/>
            <a:ext cx="848603" cy="279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iblock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4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83832" y="4974839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4KB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123728" y="4974839"/>
            <a:ext cx="49182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8KB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39386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12KB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283968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16KB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36096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20KB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516216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24KB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596336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28KB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604448" y="4974839"/>
            <a:ext cx="720080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32KB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177358" y="3286263"/>
            <a:ext cx="1473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The </a:t>
            </a:r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Inode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table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6654755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106871</TotalTime>
  <Words>2575</Words>
  <Application>Microsoft Office PowerPoint</Application>
  <PresentationFormat>On-screen Show (4:3)</PresentationFormat>
  <Paragraphs>849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HY견고딕</vt:lpstr>
      <vt:lpstr>맑은 고딕</vt:lpstr>
      <vt:lpstr>Cambria Math</vt:lpstr>
      <vt:lpstr>Courier New</vt:lpstr>
      <vt:lpstr>Tahoma</vt:lpstr>
      <vt:lpstr>Times New Roman</vt:lpstr>
      <vt:lpstr>Wingdings</vt:lpstr>
      <vt:lpstr>양식_공청회_발표자료-총괄-양식</vt:lpstr>
      <vt:lpstr>Lecture 5: File System Implementation </vt:lpstr>
      <vt:lpstr>PowerPoint Presentation</vt:lpstr>
      <vt:lpstr>The Way To Think</vt:lpstr>
      <vt:lpstr>Overall Organization</vt:lpstr>
      <vt:lpstr>Data region in file system</vt:lpstr>
      <vt:lpstr>Inode table in file system</vt:lpstr>
      <vt:lpstr>Allocation structures</vt:lpstr>
      <vt:lpstr>Superblock</vt:lpstr>
      <vt:lpstr>File Organization: The inode</vt:lpstr>
      <vt:lpstr>File Organization: The inode (Cont.)</vt:lpstr>
      <vt:lpstr>File Organization: The inode (Cont.)</vt:lpstr>
      <vt:lpstr>File Organization: The inode (Cont.)</vt:lpstr>
      <vt:lpstr>The Multi-Level Index</vt:lpstr>
      <vt:lpstr>The Multi-Level Index (Cont.)</vt:lpstr>
      <vt:lpstr>The Multi-Level Index (Cont.)</vt:lpstr>
      <vt:lpstr>Example</vt:lpstr>
      <vt:lpstr>Solution</vt:lpstr>
      <vt:lpstr>Directory Organization</vt:lpstr>
      <vt:lpstr>Example</vt:lpstr>
      <vt:lpstr>Free Space Management</vt:lpstr>
      <vt:lpstr>Access Paths: Reading a File From Disk</vt:lpstr>
      <vt:lpstr>Access Paths: Reading a File From Disk (Cont.)</vt:lpstr>
      <vt:lpstr>Access Paths: Reading a File From Disk (Cont.)</vt:lpstr>
      <vt:lpstr>Access Paths: Writing to Disk</vt:lpstr>
      <vt:lpstr>Access Paths: Writing to Disk (Cont.)</vt:lpstr>
      <vt:lpstr>Caching and Buffering</vt:lpstr>
      <vt:lpstr>Caching and Buffering (Cont.)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User-level Programming    via System Calls (File &amp; Directory)</dc:title>
  <dc:creator>Shao Zi Li</dc:creator>
  <cp:lastModifiedBy>Zili Shao (CSD)</cp:lastModifiedBy>
  <cp:revision>169</cp:revision>
  <cp:lastPrinted>2015-03-03T01:48:46Z</cp:lastPrinted>
  <dcterms:created xsi:type="dcterms:W3CDTF">2011-05-01T06:09:10Z</dcterms:created>
  <dcterms:modified xsi:type="dcterms:W3CDTF">2022-09-27T01:52:42Z</dcterms:modified>
</cp:coreProperties>
</file>