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0" r:id="rId1"/>
  </p:sldMasterIdLst>
  <p:notesMasterIdLst>
    <p:notesMasterId r:id="rId47"/>
  </p:notesMasterIdLst>
  <p:sldIdLst>
    <p:sldId id="284" r:id="rId2"/>
    <p:sldId id="340" r:id="rId3"/>
    <p:sldId id="261" r:id="rId4"/>
    <p:sldId id="302" r:id="rId5"/>
    <p:sldId id="293" r:id="rId6"/>
    <p:sldId id="294" r:id="rId7"/>
    <p:sldId id="295" r:id="rId8"/>
    <p:sldId id="296" r:id="rId9"/>
    <p:sldId id="297" r:id="rId10"/>
    <p:sldId id="298" r:id="rId11"/>
    <p:sldId id="343" r:id="rId12"/>
    <p:sldId id="299" r:id="rId13"/>
    <p:sldId id="300" r:id="rId14"/>
    <p:sldId id="342" r:id="rId15"/>
    <p:sldId id="303" r:id="rId16"/>
    <p:sldId id="304" r:id="rId17"/>
    <p:sldId id="305" r:id="rId18"/>
    <p:sldId id="312" r:id="rId19"/>
    <p:sldId id="313" r:id="rId20"/>
    <p:sldId id="314" r:id="rId21"/>
    <p:sldId id="315" r:id="rId22"/>
    <p:sldId id="317" r:id="rId23"/>
    <p:sldId id="322" r:id="rId24"/>
    <p:sldId id="323" r:id="rId25"/>
    <p:sldId id="324" r:id="rId26"/>
    <p:sldId id="325" r:id="rId27"/>
    <p:sldId id="326" r:id="rId28"/>
    <p:sldId id="327" r:id="rId29"/>
    <p:sldId id="328" r:id="rId30"/>
    <p:sldId id="329" r:id="rId31"/>
    <p:sldId id="330" r:id="rId32"/>
    <p:sldId id="331" r:id="rId33"/>
    <p:sldId id="332" r:id="rId34"/>
    <p:sldId id="333" r:id="rId35"/>
    <p:sldId id="334" r:id="rId36"/>
    <p:sldId id="335" r:id="rId37"/>
    <p:sldId id="336" r:id="rId38"/>
    <p:sldId id="337" r:id="rId39"/>
    <p:sldId id="338" r:id="rId40"/>
    <p:sldId id="339" r:id="rId41"/>
    <p:sldId id="318" r:id="rId42"/>
    <p:sldId id="319" r:id="rId43"/>
    <p:sldId id="320" r:id="rId44"/>
    <p:sldId id="321" r:id="rId45"/>
    <p:sldId id="292" r:id="rId46"/>
  </p:sldIdLst>
  <p:sldSz cx="9144000" cy="6858000" type="screen4x3"/>
  <p:notesSz cx="6797675" cy="99282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YLim" initials="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6699FF"/>
    <a:srgbClr val="FF66CC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6357" autoAdjust="0"/>
  </p:normalViewPr>
  <p:slideViewPr>
    <p:cSldViewPr>
      <p:cViewPr varScale="1">
        <p:scale>
          <a:sx n="78" d="100"/>
          <a:sy n="78" d="100"/>
        </p:scale>
        <p:origin x="2059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66312"/>
    </p:cViewPr>
  </p:sorterViewPr>
  <p:notesViewPr>
    <p:cSldViewPr>
      <p:cViewPr varScale="1">
        <p:scale>
          <a:sx n="92" d="100"/>
          <a:sy n="92" d="100"/>
        </p:scale>
        <p:origin x="-3540" y="-96"/>
      </p:cViewPr>
      <p:guideLst>
        <p:guide orient="horz" pos="2880"/>
        <p:guide pos="2160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commentAuthors" Target="commentAuthors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050F0499-AE52-4672-879B-3107B2FC2A9F}" type="datetimeFigureOut">
              <a:rPr lang="ko-KR" altLang="en-US" smtClean="0"/>
              <a:t>2022-11-01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E9CED1A8-8C93-4BD0-9402-1D9262169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5232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부제목 2"/>
          <p:cNvSpPr>
            <a:spLocks noGrp="1"/>
          </p:cNvSpPr>
          <p:nvPr>
            <p:ph type="subTitle" idx="1" hasCustomPrompt="1"/>
          </p:nvPr>
        </p:nvSpPr>
        <p:spPr>
          <a:xfrm>
            <a:off x="251520" y="78531"/>
            <a:ext cx="8640960" cy="576065"/>
          </a:xfrm>
        </p:spPr>
        <p:txBody>
          <a:bodyPr anchor="ctr"/>
          <a:lstStyle>
            <a:lvl1pPr marL="0" indent="0" algn="ctr" rtl="0" fontAlgn="base" latinLnBrk="1">
              <a:spcBef>
                <a:spcPct val="0"/>
              </a:spcBef>
              <a:spcAft>
                <a:spcPct val="0"/>
              </a:spcAft>
              <a:buNone/>
              <a:defRPr kumimoji="1" lang="ko-KR" altLang="en-US" sz="2400" b="1" kern="1200" cap="none" spc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HK" altLang="ko-KR" dirty="0"/>
              <a:t>CSCI3150: Introduction to Operating Systems</a:t>
            </a:r>
            <a:endParaRPr lang="ko-KR" altLang="en-US" dirty="0"/>
          </a:p>
        </p:txBody>
      </p:sp>
      <p:sp>
        <p:nvSpPr>
          <p:cNvPr id="19" name="제목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1542033"/>
          </a:xfrm>
          <a:effectLst>
            <a:outerShdw dist="17780" dir="2700000" algn="ctr" rotWithShape="0">
              <a:srgbClr val="000000"/>
            </a:outerShdw>
          </a:effectLst>
        </p:spPr>
        <p:txBody>
          <a:bodyPr/>
          <a:lstStyle>
            <a:lvl1pPr algn="ctr" rtl="0" fontAlgn="base" latinLnBrk="1">
              <a:spcBef>
                <a:spcPct val="0"/>
              </a:spcBef>
              <a:spcAft>
                <a:spcPct val="0"/>
              </a:spcAft>
              <a:defRPr kumimoji="1" lang="ko-KR" altLang="en-US" sz="3600" b="1" kern="120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Adobe 고딕 Std B" pitchFamily="34" charset="-127"/>
                <a:cs typeface="Times New Roman" panose="02020603050405020304" pitchFamily="18" charset="0"/>
              </a:defRPr>
            </a:lvl1pPr>
          </a:lstStyle>
          <a:p>
            <a:endParaRPr lang="ko-KR" altLang="en-US" dirty="0"/>
          </a:p>
        </p:txBody>
      </p:sp>
      <p:grpSp>
        <p:nvGrpSpPr>
          <p:cNvPr id="36" name="그룹 35"/>
          <p:cNvGrpSpPr/>
          <p:nvPr userDrawn="1"/>
        </p:nvGrpSpPr>
        <p:grpSpPr>
          <a:xfrm>
            <a:off x="-3579" y="3573016"/>
            <a:ext cx="9147579" cy="64193"/>
            <a:chOff x="-3579" y="3356992"/>
            <a:chExt cx="9147579" cy="64193"/>
          </a:xfrm>
        </p:grpSpPr>
        <p:cxnSp>
          <p:nvCxnSpPr>
            <p:cNvPr id="31" name="직선 연결선 30"/>
            <p:cNvCxnSpPr/>
            <p:nvPr userDrawn="1"/>
          </p:nvCxnSpPr>
          <p:spPr>
            <a:xfrm>
              <a:off x="0" y="3356992"/>
              <a:ext cx="9144000" cy="0"/>
            </a:xfrm>
            <a:prstGeom prst="line">
              <a:avLst/>
            </a:prstGeom>
            <a:ln w="63500">
              <a:solidFill>
                <a:schemeClr val="tx2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연결선 31"/>
            <p:cNvCxnSpPr/>
            <p:nvPr userDrawn="1"/>
          </p:nvCxnSpPr>
          <p:spPr>
            <a:xfrm>
              <a:off x="-3579" y="3421185"/>
              <a:ext cx="9144000" cy="0"/>
            </a:xfrm>
            <a:prstGeom prst="line">
              <a:avLst/>
            </a:prstGeom>
            <a:ln w="31750">
              <a:solidFill>
                <a:schemeClr val="accent1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49573466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 userDrawn="1"/>
        </p:nvCxnSpPr>
        <p:spPr>
          <a:xfrm>
            <a:off x="0" y="6500813"/>
            <a:ext cx="9144000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400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HK" altLang="ko-KR" dirty="0"/>
              <a:t>1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214313" y="880070"/>
            <a:ext cx="8786812" cy="5501258"/>
          </a:xfrm>
        </p:spPr>
        <p:txBody>
          <a:bodyPr/>
          <a:lstStyle>
            <a:lvl1pPr latinLnBrk="0">
              <a:lnSpc>
                <a:spcPct val="150000"/>
              </a:lnSpc>
              <a:buClr>
                <a:srgbClr val="002060"/>
              </a:buClr>
              <a:defRPr sz="2000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latinLnBrk="0">
              <a:lnSpc>
                <a:spcPct val="150000"/>
              </a:lnSpc>
              <a:buClr>
                <a:srgbClr val="002060"/>
              </a:buClr>
              <a:defRPr sz="1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latinLnBrk="0">
              <a:lnSpc>
                <a:spcPct val="150000"/>
              </a:lnSpc>
              <a:buClr>
                <a:srgbClr val="002060"/>
              </a:buClr>
              <a:defRPr sz="1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latinLnBrk="0">
              <a:lnSpc>
                <a:spcPct val="150000"/>
              </a:lnSpc>
              <a:buClr>
                <a:srgbClr val="002060"/>
              </a:buCl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latinLnBrk="0">
              <a:lnSpc>
                <a:spcPct val="150000"/>
              </a:lnSpc>
              <a:buClr>
                <a:srgbClr val="002060"/>
              </a:buCl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HK" altLang="ko-KR" dirty="0"/>
              <a:t>1</a:t>
            </a:r>
            <a:endParaRPr lang="ko-KR" altLang="en-US" dirty="0"/>
          </a:p>
          <a:p>
            <a:pPr lvl="1"/>
            <a:r>
              <a:rPr lang="en-HK" altLang="ko-KR" dirty="0"/>
              <a:t>1</a:t>
            </a:r>
            <a:endParaRPr lang="ko-KR" altLang="en-US" dirty="0"/>
          </a:p>
          <a:p>
            <a:pPr lvl="2"/>
            <a:r>
              <a:rPr lang="en-HK" altLang="ko-KR" dirty="0"/>
              <a:t>1</a:t>
            </a:r>
            <a:endParaRPr lang="ko-KR" altLang="en-US" dirty="0"/>
          </a:p>
          <a:p>
            <a:pPr lvl="3"/>
            <a:r>
              <a:rPr lang="en-HK" altLang="ko-KR" dirty="0"/>
              <a:t>1</a:t>
            </a:r>
            <a:endParaRPr lang="ko-KR" altLang="en-US" dirty="0"/>
          </a:p>
          <a:p>
            <a:pPr lvl="4"/>
            <a:r>
              <a:rPr lang="en-HK" altLang="ko-KR" dirty="0"/>
              <a:t>1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01735396"/>
      </p:ext>
    </p:extLst>
  </p:cSld>
  <p:clrMapOvr>
    <a:masterClrMapping/>
  </p:clrMapOvr>
  <p:transition>
    <p:zoom/>
  </p:transition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 userDrawn="1"/>
        </p:nvCxnSpPr>
        <p:spPr>
          <a:xfrm>
            <a:off x="214313" y="4429125"/>
            <a:ext cx="8786812" cy="0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텍스트 개체 틀 2"/>
          <p:cNvSpPr>
            <a:spLocks noGrp="1"/>
          </p:cNvSpPr>
          <p:nvPr>
            <p:ph type="body" idx="1" hasCustomPrompt="1"/>
          </p:nvPr>
        </p:nvSpPr>
        <p:spPr>
          <a:xfrm>
            <a:off x="891994" y="2906713"/>
            <a:ext cx="8072494" cy="1500187"/>
          </a:xfrm>
        </p:spPr>
        <p:txBody>
          <a:bodyPr anchor="b"/>
          <a:lstStyle>
            <a:lvl1pPr marL="0" indent="0" algn="r">
              <a:buNone/>
              <a:defRPr sz="3200" b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HK" altLang="ko-KR" dirty="0"/>
              <a:t>1</a:t>
            </a:r>
            <a:endParaRPr lang="ko-KR" altLang="en-US" dirty="0"/>
          </a:p>
        </p:txBody>
      </p:sp>
      <p:cxnSp>
        <p:nvCxnSpPr>
          <p:cNvPr id="9" name="직선 연결선 8"/>
          <p:cNvCxnSpPr/>
          <p:nvPr userDrawn="1"/>
        </p:nvCxnSpPr>
        <p:spPr>
          <a:xfrm>
            <a:off x="0" y="6500813"/>
            <a:ext cx="9144000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5305002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1466913968"/>
      </p:ext>
    </p:extLst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5439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4704"/>
            <a:ext cx="9144000" cy="609777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1" y="4038600"/>
            <a:ext cx="7620000" cy="990600"/>
          </a:xfrm>
        </p:spPr>
        <p:txBody>
          <a:bodyPr vert="horz" lIns="130046" tIns="65023" rIns="130046" bIns="65023" rtlCol="0" anchor="b" anchorCtr="0">
            <a:normAutofit/>
          </a:bodyPr>
          <a:lstStyle>
            <a:lvl1pPr algn="ctr">
              <a:defRPr sz="269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685765" rtl="0" eaLnBrk="1" latinLnBrk="0" hangingPunct="1">
              <a:spcBef>
                <a:spcPts val="1500"/>
              </a:spcBef>
              <a:buFont typeface="Calisto MT" pitchFamily="18" charset="0"/>
              <a:buNone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5042649"/>
            <a:ext cx="7620000" cy="1129553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spcBef>
                <a:spcPct val="600"/>
              </a:spcBef>
              <a:buNone/>
              <a:defRPr sz="1371"/>
            </a:lvl1pPr>
            <a:lvl2pPr marL="342883" indent="0">
              <a:buNone/>
              <a:defRPr sz="896"/>
            </a:lvl2pPr>
            <a:lvl3pPr marL="685765" indent="0">
              <a:buNone/>
              <a:defRPr sz="738"/>
            </a:lvl3pPr>
            <a:lvl4pPr marL="1028648" indent="0">
              <a:buNone/>
              <a:defRPr sz="686"/>
            </a:lvl4pPr>
            <a:lvl5pPr marL="1371530" indent="0">
              <a:buNone/>
              <a:defRPr sz="686"/>
            </a:lvl5pPr>
            <a:lvl6pPr marL="1714412" indent="0">
              <a:buNone/>
              <a:defRPr sz="686"/>
            </a:lvl6pPr>
            <a:lvl7pPr marL="2057295" indent="0">
              <a:buNone/>
              <a:defRPr sz="686"/>
            </a:lvl7pPr>
            <a:lvl8pPr marL="2400177" indent="0">
              <a:buNone/>
              <a:defRPr sz="686"/>
            </a:lvl8pPr>
            <a:lvl9pPr marL="2743060" indent="0">
              <a:buNone/>
              <a:defRPr sz="68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itle 1"/>
          <p:cNvSpPr txBox="1">
            <a:spLocks/>
          </p:cNvSpPr>
          <p:nvPr userDrawn="1"/>
        </p:nvSpPr>
        <p:spPr bwMode="auto">
          <a:xfrm>
            <a:off x="214313" y="55563"/>
            <a:ext cx="878681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2pPr>
            <a:lvl3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3pPr>
            <a:lvl4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4pPr>
            <a:lvl5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5pPr>
            <a:lvl6pPr marL="4572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6pPr>
            <a:lvl7pPr marL="9144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7pPr>
            <a:lvl8pPr marL="13716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8pPr>
            <a:lvl9pPr marL="18288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9pPr>
          </a:lstStyle>
          <a:p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2009360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4704"/>
            <a:ext cx="9144000" cy="609777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14313" y="55563"/>
            <a:ext cx="8786812" cy="585787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HK" dirty="0"/>
              <a:t>Base Register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53409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 userDrawn="1"/>
        </p:nvSpPr>
        <p:spPr>
          <a:xfrm>
            <a:off x="0" y="-2670"/>
            <a:ext cx="9144000" cy="70661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ko-KR" altLang="en-US" sz="1600" baseline="0" dirty="0">
              <a:solidFill>
                <a:schemeClr val="tx1"/>
              </a:solidFill>
              <a:effectLst/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4313" y="55563"/>
            <a:ext cx="878681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HK" altLang="ko-KR" dirty="0"/>
              <a:t>1</a:t>
            </a:r>
            <a:endParaRPr lang="ko-KR" altLang="en-US" dirty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4313" y="1000125"/>
            <a:ext cx="8786812" cy="542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HK" altLang="ko-KR" dirty="0"/>
              <a:t>1</a:t>
            </a:r>
            <a:endParaRPr lang="ko-KR" altLang="en-US" dirty="0"/>
          </a:p>
          <a:p>
            <a:pPr lvl="1"/>
            <a:r>
              <a:rPr lang="en-HK" altLang="ko-KR" dirty="0"/>
              <a:t>1</a:t>
            </a:r>
            <a:endParaRPr lang="ko-KR" altLang="en-US" dirty="0"/>
          </a:p>
          <a:p>
            <a:pPr lvl="2"/>
            <a:r>
              <a:rPr lang="en-HK" altLang="ko-KR" dirty="0"/>
              <a:t>1</a:t>
            </a:r>
            <a:endParaRPr lang="ko-KR" altLang="en-US" dirty="0"/>
          </a:p>
          <a:p>
            <a:pPr lvl="3"/>
            <a:r>
              <a:rPr lang="en-HK" altLang="ko-KR" dirty="0"/>
              <a:t>1</a:t>
            </a:r>
            <a:endParaRPr lang="ko-KR" altLang="en-US" dirty="0"/>
          </a:p>
          <a:p>
            <a:pPr lvl="4"/>
            <a:r>
              <a:rPr lang="en-HK" altLang="ko-KR" dirty="0"/>
              <a:t>1</a:t>
            </a:r>
            <a:endParaRPr lang="ko-KR" altLang="en-US" dirty="0"/>
          </a:p>
        </p:txBody>
      </p:sp>
      <p:sp>
        <p:nvSpPr>
          <p:cNvPr id="10" name="직사각형 9"/>
          <p:cNvSpPr/>
          <p:nvPr userDrawn="1"/>
        </p:nvSpPr>
        <p:spPr>
          <a:xfrm>
            <a:off x="0" y="706008"/>
            <a:ext cx="9144000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ko-KR" altLang="en-US" sz="1600" dirty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919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</p:sldLayoutIdLst>
  <p:transition>
    <p:zoom/>
  </p:transition>
  <p:hf hdr="0" ftr="0" dt="0"/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kumimoji="1" sz="2400" baseline="0">
          <a:solidFill>
            <a:schemeClr val="tx1"/>
          </a:solidFill>
          <a:effectLst/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HY견고딕" pitchFamily="18" charset="-127"/>
          <a:ea typeface="HY견고딕" pitchFamily="18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HY견고딕" pitchFamily="18" charset="-127"/>
          <a:ea typeface="HY견고딕" pitchFamily="18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HY견고딕" pitchFamily="18" charset="-127"/>
          <a:ea typeface="HY견고딕" pitchFamily="18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HY견고딕" pitchFamily="18" charset="-127"/>
          <a:ea typeface="HY견고딕" pitchFamily="18" charset="-127"/>
        </a:defRPr>
      </a:lvl5pPr>
      <a:lvl6pPr marL="457200" algn="l" rtl="0" eaLnBrk="1" fontAlgn="base" latinLnBrk="1" hangingPunct="1">
        <a:spcBef>
          <a:spcPct val="0"/>
        </a:spcBef>
        <a:spcAft>
          <a:spcPct val="0"/>
        </a:spcAft>
        <a:defRPr kumimoji="1" sz="3000">
          <a:solidFill>
            <a:schemeClr val="bg1"/>
          </a:solidFill>
          <a:latin typeface="HY견고딕" pitchFamily="18" charset="-127"/>
          <a:ea typeface="HY견고딕" pitchFamily="18" charset="-127"/>
        </a:defRPr>
      </a:lvl6pPr>
      <a:lvl7pPr marL="914400" algn="l" rtl="0" eaLnBrk="1" fontAlgn="base" latinLnBrk="1" hangingPunct="1">
        <a:spcBef>
          <a:spcPct val="0"/>
        </a:spcBef>
        <a:spcAft>
          <a:spcPct val="0"/>
        </a:spcAft>
        <a:defRPr kumimoji="1" sz="3000">
          <a:solidFill>
            <a:schemeClr val="bg1"/>
          </a:solidFill>
          <a:latin typeface="HY견고딕" pitchFamily="18" charset="-127"/>
          <a:ea typeface="HY견고딕" pitchFamily="18" charset="-127"/>
        </a:defRPr>
      </a:lvl7pPr>
      <a:lvl8pPr marL="1371600" algn="l" rtl="0" eaLnBrk="1" fontAlgn="base" latinLnBrk="1" hangingPunct="1">
        <a:spcBef>
          <a:spcPct val="0"/>
        </a:spcBef>
        <a:spcAft>
          <a:spcPct val="0"/>
        </a:spcAft>
        <a:defRPr kumimoji="1" sz="3000">
          <a:solidFill>
            <a:schemeClr val="bg1"/>
          </a:solidFill>
          <a:latin typeface="HY견고딕" pitchFamily="18" charset="-127"/>
          <a:ea typeface="HY견고딕" pitchFamily="18" charset="-127"/>
        </a:defRPr>
      </a:lvl8pPr>
      <a:lvl9pPr marL="1828800" algn="l" rtl="0" eaLnBrk="1" fontAlgn="base" latinLnBrk="1" hangingPunct="1">
        <a:spcBef>
          <a:spcPct val="0"/>
        </a:spcBef>
        <a:spcAft>
          <a:spcPct val="0"/>
        </a:spcAft>
        <a:defRPr kumimoji="1" sz="3000">
          <a:solidFill>
            <a:schemeClr val="bg1"/>
          </a:solidFill>
          <a:latin typeface="HY견고딕" pitchFamily="18" charset="-127"/>
          <a:ea typeface="HY견고딕" pitchFamily="18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rgbClr val="002060"/>
        </a:buClr>
        <a:buSzPct val="65000"/>
        <a:buFont typeface="Wingdings" pitchFamily="2" charset="2"/>
        <a:buChar char=""/>
        <a:defRPr kumimoji="1" sz="2000">
          <a:solidFill>
            <a:srgbClr val="10253F"/>
          </a:solidFill>
          <a:latin typeface="Times New Roman" panose="02020603050405020304" pitchFamily="18" charset="0"/>
          <a:ea typeface="맑은 고딕" pitchFamily="50" charset="-127"/>
          <a:cs typeface="Times New Roman" panose="02020603050405020304" pitchFamily="18" charset="0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rgbClr val="007E3C"/>
        </a:buClr>
        <a:buSzPct val="100000"/>
        <a:buFont typeface="Wingdings" pitchFamily="2" charset="2"/>
        <a:buChar char=""/>
        <a:defRPr kumimoji="1">
          <a:solidFill>
            <a:srgbClr val="10253F"/>
          </a:solidFill>
          <a:latin typeface="Times New Roman" panose="02020603050405020304" pitchFamily="18" charset="0"/>
          <a:ea typeface="맑은 고딕" pitchFamily="50" charset="-127"/>
          <a:cs typeface="Times New Roman" panose="02020603050405020304" pitchFamily="18" charset="0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rgbClr val="002060"/>
        </a:buClr>
        <a:buSzPct val="65000"/>
        <a:buFont typeface="Wingdings" pitchFamily="2" charset="2"/>
        <a:buChar char=""/>
        <a:defRPr kumimoji="1" sz="1600">
          <a:solidFill>
            <a:srgbClr val="10253F"/>
          </a:solidFill>
          <a:latin typeface="Times New Roman" panose="02020603050405020304" pitchFamily="18" charset="0"/>
          <a:ea typeface="맑은 고딕" pitchFamily="50" charset="-127"/>
          <a:cs typeface="Times New Roman" panose="02020603050405020304" pitchFamily="18" charset="0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rgbClr val="00B03C"/>
        </a:buClr>
        <a:buSzPct val="65000"/>
        <a:buFont typeface="Wingdings" pitchFamily="2" charset="2"/>
        <a:buChar char=""/>
        <a:defRPr kumimoji="1" sz="1400">
          <a:solidFill>
            <a:srgbClr val="10253F"/>
          </a:solidFill>
          <a:latin typeface="Times New Roman" panose="02020603050405020304" pitchFamily="18" charset="0"/>
          <a:ea typeface="맑은 고딕" pitchFamily="50" charset="-127"/>
          <a:cs typeface="Times New Roman" panose="02020603050405020304" pitchFamily="18" charset="0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rgbClr val="002060"/>
        </a:buClr>
        <a:buFont typeface="Wingdings" pitchFamily="2" charset="2"/>
        <a:buChar char=""/>
        <a:defRPr kumimoji="1" sz="1400">
          <a:solidFill>
            <a:srgbClr val="10253F"/>
          </a:solidFill>
          <a:latin typeface="Times New Roman" panose="02020603050405020304" pitchFamily="18" charset="0"/>
          <a:ea typeface="맑은 고딕" pitchFamily="50" charset="-127"/>
          <a:cs typeface="Times New Roman" panose="02020603050405020304" pitchFamily="18" charset="0"/>
        </a:defRPr>
      </a:lvl5pPr>
      <a:lvl6pPr marL="25146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hyperlink" Target="http://pages.cs.wisc.edu/~remzi/OSTEP/vm-beyondphys-policy.pdf" TargetMode="External"/><Relationship Id="rId3" Type="http://schemas.openxmlformats.org/officeDocument/2006/relationships/hyperlink" Target="http://pages.cs.wisc.edu/~remzi/OSTEP/vm-freespace.pdf" TargetMode="External"/><Relationship Id="rId7" Type="http://schemas.openxmlformats.org/officeDocument/2006/relationships/hyperlink" Target="http://pages.cs.wisc.edu/~remzi/OSTEP/vm-beyondphys.pdf" TargetMode="External"/><Relationship Id="rId2" Type="http://schemas.openxmlformats.org/officeDocument/2006/relationships/hyperlink" Target="http://pages.cs.wisc.edu/~remzi/OSTEP/vm-segmentation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ages.cs.wisc.edu/~remzi/OSTEP/vm-smalltables.pdf" TargetMode="External"/><Relationship Id="rId5" Type="http://schemas.openxmlformats.org/officeDocument/2006/relationships/hyperlink" Target="http://pages.cs.wisc.edu/~remzi/OSTEP/vm-tlbs.pdf" TargetMode="External"/><Relationship Id="rId4" Type="http://schemas.openxmlformats.org/officeDocument/2006/relationships/hyperlink" Target="http://pages.cs.wisc.edu/~remzi/OSTEP/vm-paging.pdf" TargetMode="External"/><Relationship Id="rId9" Type="http://schemas.openxmlformats.org/officeDocument/2006/relationships/hyperlink" Target="http://pages.cs.wisc.edu/~remzi/OSTEP/vm-complete.pdf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07504" y="2060848"/>
            <a:ext cx="8856984" cy="1542033"/>
          </a:xfrm>
        </p:spPr>
        <p:txBody>
          <a:bodyPr/>
          <a:lstStyle/>
          <a:p>
            <a:pPr latinLnBrk="0"/>
            <a:r>
              <a:rPr lang="en-HK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Lecture </a:t>
            </a:r>
            <a:r>
              <a:rPr lang="en-HK">
                <a:latin typeface="Times New Roman" panose="02020603050405020304" pitchFamily="18" charset="0"/>
                <a:cs typeface="Times New Roman" panose="02020603050405020304" pitchFamily="18" charset="0"/>
              </a:rPr>
              <a:t>9: </a:t>
            </a:r>
            <a:r>
              <a:rPr lang="en-HK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Virtualizing Memory – Address Space and Address Translation</a:t>
            </a:r>
            <a:endParaRPr lang="en-HK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91A829B9-3819-4868-AC40-F541661A14E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1823093573"/>
      </p:ext>
    </p:extLst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Address Space(Cont.)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313" y="880070"/>
            <a:ext cx="8786812" cy="5501258"/>
          </a:xfrm>
        </p:spPr>
        <p:txBody>
          <a:bodyPr/>
          <a:lstStyle/>
          <a:p>
            <a:r>
              <a:rPr lang="en-US" altLang="ko-KR" dirty="0"/>
              <a:t>Code</a:t>
            </a:r>
          </a:p>
          <a:p>
            <a:pPr lvl="1"/>
            <a:r>
              <a:rPr lang="en-US" altLang="ko-KR" dirty="0"/>
              <a:t>Where instructions live</a:t>
            </a:r>
          </a:p>
          <a:p>
            <a:r>
              <a:rPr lang="en-HK" altLang="ko-KR" dirty="0"/>
              <a:t>Data</a:t>
            </a:r>
          </a:p>
          <a:p>
            <a:pPr lvl="1"/>
            <a:r>
              <a:rPr lang="en-HK" altLang="ko-KR" dirty="0"/>
              <a:t>Global or static local variables</a:t>
            </a:r>
            <a:endParaRPr lang="en-US" altLang="ko-KR" dirty="0"/>
          </a:p>
          <a:p>
            <a:r>
              <a:rPr lang="en-US" altLang="ko-KR" dirty="0"/>
              <a:t>Heap</a:t>
            </a:r>
          </a:p>
          <a:p>
            <a:pPr lvl="1"/>
            <a:r>
              <a:rPr lang="en-US" altLang="ko-KR" dirty="0"/>
              <a:t>Dynamically allocate memory.</a:t>
            </a:r>
          </a:p>
          <a:p>
            <a:pPr lvl="2"/>
            <a:r>
              <a:rPr lang="en-US" altLang="ko-KR" dirty="0" err="1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altLang="ko-KR" dirty="0"/>
              <a:t> in C language</a:t>
            </a:r>
          </a:p>
          <a:p>
            <a:pPr lvl="2"/>
            <a:r>
              <a:rPr lang="en-US" altLang="ko-KR" dirty="0"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altLang="ko-KR" dirty="0"/>
              <a:t> in object-oriented language</a:t>
            </a:r>
          </a:p>
          <a:p>
            <a:r>
              <a:rPr lang="en-US" altLang="ko-KR" dirty="0"/>
              <a:t>Stack</a:t>
            </a:r>
          </a:p>
          <a:p>
            <a:pPr lvl="1"/>
            <a:r>
              <a:rPr lang="en-US" altLang="ko-KR" dirty="0"/>
              <a:t>Store return addresses or values.</a:t>
            </a:r>
          </a:p>
          <a:p>
            <a:pPr lvl="1"/>
            <a:r>
              <a:rPr lang="en-US" altLang="ko-KR" dirty="0"/>
              <a:t>Contain local variables arguments to routines.</a:t>
            </a:r>
          </a:p>
          <a:p>
            <a:endParaRPr lang="en-US" altLang="ko-KR" dirty="0"/>
          </a:p>
          <a:p>
            <a:endParaRPr lang="ko-KR" altLang="en-US" dirty="0"/>
          </a:p>
        </p:txBody>
      </p:sp>
      <p:grpSp>
        <p:nvGrpSpPr>
          <p:cNvPr id="24" name="그룹 23"/>
          <p:cNvGrpSpPr/>
          <p:nvPr/>
        </p:nvGrpSpPr>
        <p:grpSpPr>
          <a:xfrm>
            <a:off x="6456142" y="1484784"/>
            <a:ext cx="3156418" cy="3507623"/>
            <a:chOff x="3661031" y="2627524"/>
            <a:chExt cx="3156418" cy="3507623"/>
          </a:xfrm>
        </p:grpSpPr>
        <p:cxnSp>
          <p:nvCxnSpPr>
            <p:cNvPr id="25" name="직선 화살표 연결선 24"/>
            <p:cNvCxnSpPr/>
            <p:nvPr/>
          </p:nvCxnSpPr>
          <p:spPr>
            <a:xfrm>
              <a:off x="6817449" y="5656015"/>
              <a:ext cx="0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직사각형 29"/>
            <p:cNvSpPr/>
            <p:nvPr/>
          </p:nvSpPr>
          <p:spPr>
            <a:xfrm>
              <a:off x="3661031" y="2627524"/>
              <a:ext cx="1332148" cy="49887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Program Code /Data</a:t>
              </a:r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31" name="직사각형 30"/>
            <p:cNvSpPr/>
            <p:nvPr/>
          </p:nvSpPr>
          <p:spPr>
            <a:xfrm>
              <a:off x="3661031" y="3625277"/>
              <a:ext cx="1332148" cy="2010992"/>
            </a:xfrm>
            <a:prstGeom prst="rect">
              <a:avLst/>
            </a:prstGeom>
            <a:pattFill prst="dkUpDiag">
              <a:fgClr>
                <a:schemeClr val="tx2">
                  <a:lumMod val="20000"/>
                  <a:lumOff val="80000"/>
                </a:schemeClr>
              </a:fgClr>
              <a:bgClr>
                <a:schemeClr val="bg1"/>
              </a:bgClr>
            </a:patt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(free)</a:t>
              </a:r>
            </a:p>
            <a:p>
              <a:pPr algn="ctr"/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cxnSp>
          <p:nvCxnSpPr>
            <p:cNvPr id="32" name="직선 화살표 연결선 31"/>
            <p:cNvCxnSpPr/>
            <p:nvPr/>
          </p:nvCxnSpPr>
          <p:spPr>
            <a:xfrm flipV="1">
              <a:off x="4327105" y="4993431"/>
              <a:ext cx="0" cy="64283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직선 화살표 연결선 32"/>
            <p:cNvCxnSpPr>
              <a:stCxn id="31" idx="0"/>
            </p:cNvCxnSpPr>
            <p:nvPr/>
          </p:nvCxnSpPr>
          <p:spPr>
            <a:xfrm>
              <a:off x="4327105" y="3625277"/>
              <a:ext cx="0" cy="49887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직사각형 37"/>
            <p:cNvSpPr/>
            <p:nvPr/>
          </p:nvSpPr>
          <p:spPr>
            <a:xfrm>
              <a:off x="3661031" y="3126400"/>
              <a:ext cx="1332148" cy="49887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Heap</a:t>
              </a:r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39" name="직사각형 38"/>
            <p:cNvSpPr/>
            <p:nvPr/>
          </p:nvSpPr>
          <p:spPr>
            <a:xfrm>
              <a:off x="3661031" y="5636270"/>
              <a:ext cx="1332148" cy="49887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Stack</a:t>
              </a:r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6405702" y="5085184"/>
            <a:ext cx="14330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Address Space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08807195"/>
      </p:ext>
    </p:extLst>
  </p:cSld>
  <p:clrMapOvr>
    <a:masterClrMapping/>
  </p:clrMapOvr>
  <p:transition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722B3-BD15-4A29-A41A-7799D7F3B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dirty="0"/>
              <a:t>Example from Linux </a:t>
            </a:r>
          </a:p>
        </p:txBody>
      </p:sp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39764740-48A5-4789-AA03-2006BB5031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28800"/>
            <a:ext cx="5890209" cy="374441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4248" y="1196752"/>
            <a:ext cx="1632345" cy="4453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3666622"/>
      </p:ext>
    </p:extLst>
  </p:cSld>
  <p:clrMapOvr>
    <a:masterClrMapping/>
  </p:clrMapOvr>
  <p:transition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Virtual Address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Every address</a:t>
            </a:r>
            <a:r>
              <a:rPr lang="en-US" altLang="ko-KR" dirty="0"/>
              <a:t> in a running program is virtual.</a:t>
            </a:r>
          </a:p>
          <a:p>
            <a:pPr lvl="1"/>
            <a:r>
              <a:rPr lang="en-US" altLang="ko-KR" dirty="0"/>
              <a:t>OS translates the virtual address to physical address</a:t>
            </a:r>
          </a:p>
          <a:p>
            <a:pPr lvl="1"/>
            <a:endParaRPr lang="en-US" altLang="ko-KR" sz="2000" dirty="0"/>
          </a:p>
          <a:p>
            <a:pPr lvl="1"/>
            <a:endParaRPr lang="en-US" altLang="ko-KR" sz="2000" dirty="0"/>
          </a:p>
          <a:p>
            <a:pPr lvl="1"/>
            <a:endParaRPr lang="en-US" altLang="ko-KR" sz="2000" dirty="0"/>
          </a:p>
        </p:txBody>
      </p:sp>
      <p:sp>
        <p:nvSpPr>
          <p:cNvPr id="6" name="직사각형 5"/>
          <p:cNvSpPr/>
          <p:nvPr/>
        </p:nvSpPr>
        <p:spPr>
          <a:xfrm>
            <a:off x="625674" y="2407528"/>
            <a:ext cx="7546726" cy="267765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#include &lt;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stdio.h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&gt;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#include &lt;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stdlib.h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&gt;</a:t>
            </a:r>
          </a:p>
          <a:p>
            <a:endParaRPr lang="en-US" altLang="ko-KR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r>
              <a:rPr lang="en-US" altLang="ko-KR" sz="1400" dirty="0" err="1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main(</a:t>
            </a:r>
            <a:r>
              <a:rPr lang="en-US" altLang="ko-KR" sz="1400" dirty="0" err="1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argc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, </a:t>
            </a:r>
            <a:r>
              <a:rPr lang="en-US" altLang="ko-KR" sz="14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char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argv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[]){</a:t>
            </a:r>
          </a:p>
          <a:p>
            <a:endParaRPr lang="en-US" altLang="ko-KR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printf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("location of code  : %p\n", (</a:t>
            </a:r>
            <a:r>
              <a:rPr lang="en-US" altLang="ko-KR" sz="14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void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*) main);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printf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("location of heap  : %p\n", (</a:t>
            </a:r>
            <a:r>
              <a:rPr lang="en-US" altLang="ko-KR" sz="14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void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*)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malloc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));</a:t>
            </a:r>
          </a:p>
          <a:p>
            <a:r>
              <a:rPr lang="en-US" altLang="ko-KR" sz="14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</a:t>
            </a:r>
            <a:r>
              <a:rPr lang="en-US" altLang="ko-KR" sz="1400" dirty="0" err="1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x = 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3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printf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("location of stack : %p\n", (</a:t>
            </a:r>
            <a:r>
              <a:rPr lang="en-US" altLang="ko-KR" sz="14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void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*) &amp;x);</a:t>
            </a:r>
          </a:p>
          <a:p>
            <a:endParaRPr lang="en-US" altLang="ko-KR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r>
              <a:rPr lang="en-US" altLang="ko-KR" sz="1400" dirty="0">
                <a:solidFill>
                  <a:srgbClr val="CCCC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</a:t>
            </a:r>
            <a:r>
              <a:rPr lang="en-US" altLang="ko-KR" sz="1400" dirty="0">
                <a:solidFill>
                  <a:srgbClr val="F79646">
                    <a:lumMod val="75000"/>
                  </a:srgbClr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return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x;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23728" y="5158933"/>
            <a:ext cx="52565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A simple program that prints out addresses</a:t>
            </a:r>
          </a:p>
        </p:txBody>
      </p:sp>
    </p:spTree>
    <p:extLst>
      <p:ext uri="{BB962C8B-B14F-4D97-AF65-F5344CB8AC3E}">
        <p14:creationId xmlns:p14="http://schemas.microsoft.com/office/powerpoint/2010/main" val="4183992562"/>
      </p:ext>
    </p:extLst>
  </p:cSld>
  <p:clrMapOvr>
    <a:masterClrMapping/>
  </p:clrMapOvr>
  <p:transition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Virtual Address(Cont.)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The output in 64-bit Linux machine</a:t>
            </a:r>
          </a:p>
          <a:p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611560" y="1610216"/>
            <a:ext cx="4104456" cy="73866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location of code  : 0x40057d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location of heap  : 0xcf2010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location of stack : 0x7fff9ca45fcc</a:t>
            </a:r>
          </a:p>
        </p:txBody>
      </p:sp>
      <p:sp>
        <p:nvSpPr>
          <p:cNvPr id="25" name="직사각형 24"/>
          <p:cNvSpPr/>
          <p:nvPr/>
        </p:nvSpPr>
        <p:spPr>
          <a:xfrm>
            <a:off x="6058410" y="2602937"/>
            <a:ext cx="1681939" cy="2815722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(free)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26" name="직사각형 25"/>
          <p:cNvSpPr/>
          <p:nvPr/>
        </p:nvSpPr>
        <p:spPr>
          <a:xfrm>
            <a:off x="6058413" y="1275803"/>
            <a:ext cx="1681939" cy="52069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Code</a:t>
            </a:r>
          </a:p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(Text)</a:t>
            </a:r>
          </a:p>
        </p:txBody>
      </p:sp>
      <p:sp>
        <p:nvSpPr>
          <p:cNvPr id="28" name="직사각형 27"/>
          <p:cNvSpPr/>
          <p:nvPr/>
        </p:nvSpPr>
        <p:spPr>
          <a:xfrm>
            <a:off x="6058409" y="5418659"/>
            <a:ext cx="1681939" cy="28575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Stack</a:t>
            </a:r>
          </a:p>
        </p:txBody>
      </p:sp>
      <p:cxnSp>
        <p:nvCxnSpPr>
          <p:cNvPr id="29" name="직선 화살표 연결선 28"/>
          <p:cNvCxnSpPr>
            <a:stCxn id="28" idx="0"/>
          </p:cNvCxnSpPr>
          <p:nvPr/>
        </p:nvCxnSpPr>
        <p:spPr>
          <a:xfrm flipH="1" flipV="1">
            <a:off x="6899377" y="4797152"/>
            <a:ext cx="2" cy="621507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  <a:effectLst>
            <a:outerShdw sx="1000" sy="1000" algn="ctr" rotWithShape="0">
              <a:srgbClr val="000000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화살표 연결선 29"/>
          <p:cNvCxnSpPr>
            <a:stCxn id="25" idx="0"/>
          </p:cNvCxnSpPr>
          <p:nvPr/>
        </p:nvCxnSpPr>
        <p:spPr>
          <a:xfrm flipH="1">
            <a:off x="6899377" y="2602937"/>
            <a:ext cx="3" cy="538031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  <a:effectLst>
            <a:outerShdw sx="1000" sy="1000" algn="ctr" rotWithShape="0">
              <a:srgbClr val="000000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639592" y="4489375"/>
            <a:ext cx="8636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stack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598197" y="3140968"/>
            <a:ext cx="8636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heap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184536" y="968026"/>
            <a:ext cx="15950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Address Space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6058412" y="1796494"/>
            <a:ext cx="1681939" cy="52069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Data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6058411" y="2317185"/>
            <a:ext cx="1681939" cy="28575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Heap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6058408" y="5704410"/>
            <a:ext cx="1681939" cy="39592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altLang="ko-KR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192586" y="1137303"/>
            <a:ext cx="972379" cy="276999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0x400000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212157" y="2183062"/>
            <a:ext cx="972379" cy="276999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0xcf2000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870005" y="5561535"/>
            <a:ext cx="1260415" cy="276999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0x7fff9ca49000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158037" y="1639833"/>
            <a:ext cx="972379" cy="276999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0x401000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182110" y="2490623"/>
            <a:ext cx="972379" cy="276999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0xd13000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870001" y="5312241"/>
            <a:ext cx="1260415" cy="276999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0x7fff9ca28000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58773269"/>
      </p:ext>
    </p:extLst>
  </p:cSld>
  <p:clrMapOvr>
    <a:masterClrMapping/>
  </p:clrMapOvr>
  <p:transition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504147"/>
            <a:ext cx="4821339" cy="160007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9605" y="1448722"/>
            <a:ext cx="3736939" cy="4023958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187983" y="52103"/>
            <a:ext cx="9675577" cy="89478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HK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</a:t>
            </a:r>
            <a:r>
              <a:rPr lang="en-HK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pmap</a:t>
            </a:r>
            <a:r>
              <a:rPr lang="en-HK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 cat  /proc/&lt;</a:t>
            </a:r>
            <a:r>
              <a:rPr lang="en-HK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pid</a:t>
            </a:r>
            <a:r>
              <a:rPr lang="en-HK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&gt;/maps 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1104999"/>
            <a:ext cx="82089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  /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/&lt;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pid_number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&gt;/maps                                                             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pmap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-x &lt;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pid_number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</p:txBody>
      </p:sp>
      <p:pic>
        <p:nvPicPr>
          <p:cNvPr id="6" name="Picture 5" descr="Diagram&#10;&#10;Description automatically generated">
            <a:extLst>
              <a:ext uri="{FF2B5EF4-FFF2-40B4-BE49-F238E27FC236}">
                <a16:creationId xmlns:a16="http://schemas.microsoft.com/office/drawing/2014/main" id="{0BBCE11A-80C9-4307-A88D-54F2D40E35E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798" y="3429000"/>
            <a:ext cx="4622225" cy="2863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940192"/>
      </p:ext>
    </p:extLst>
  </p:cSld>
  <p:clrMapOvr>
    <a:masterClrMapping/>
  </p:clrMapOvr>
  <p:transition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HK" dirty="0"/>
              <a:t>Part II: Address Translation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934093"/>
      </p:ext>
    </p:extLst>
  </p:cSld>
  <p:clrMapOvr>
    <a:masterClrMapping/>
  </p:clrMapOvr>
  <p:transition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000" dirty="0"/>
              <a:t>Memory Virtualizing with Efficiency and Control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Memory virtualizing takes a similar strategy known as </a:t>
            </a:r>
            <a:r>
              <a:rPr lang="en-US" altLang="ko-KR" b="1" dirty="0"/>
              <a:t>limited direct execution(LDE) </a:t>
            </a:r>
            <a:r>
              <a:rPr lang="en-US" altLang="ko-KR" dirty="0"/>
              <a:t>for efficiency and control</a:t>
            </a:r>
            <a:r>
              <a:rPr lang="en-US" altLang="ko-KR"/>
              <a:t>. </a:t>
            </a:r>
            <a:endParaRPr lang="en-US" altLang="ko-KR" dirty="0"/>
          </a:p>
          <a:p>
            <a:r>
              <a:rPr lang="en-US" altLang="ko-KR" dirty="0"/>
              <a:t>In memory virtualizing,</a:t>
            </a:r>
            <a:r>
              <a:rPr lang="en-US" altLang="ko-KR" b="1" dirty="0"/>
              <a:t> </a:t>
            </a:r>
            <a:r>
              <a:rPr lang="en-US" altLang="ko-KR" dirty="0"/>
              <a:t>efficiency and control are attained by </a:t>
            </a:r>
            <a:r>
              <a:rPr lang="en-US" altLang="ko-KR" dirty="0">
                <a:solidFill>
                  <a:schemeClr val="accent6">
                    <a:lumMod val="75000"/>
                  </a:schemeClr>
                </a:solidFill>
              </a:rPr>
              <a:t>hardware support.</a:t>
            </a:r>
          </a:p>
          <a:p>
            <a:pPr lvl="1"/>
            <a:r>
              <a:rPr lang="en-US" altLang="ko-KR" dirty="0"/>
              <a:t>e.g., registers, TLB(Translation Look-aside Buffer)s, page-table </a:t>
            </a:r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036966358"/>
      </p:ext>
    </p:extLst>
  </p:cSld>
  <p:clrMapOvr>
    <a:masterClrMapping/>
  </p:clrMapOvr>
  <p:transition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Address Translation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Hardware transforms a </a:t>
            </a:r>
            <a:r>
              <a:rPr lang="en-US" altLang="ko-KR" b="1" dirty="0"/>
              <a:t>virtual address </a:t>
            </a:r>
            <a:r>
              <a:rPr lang="en-US" altLang="ko-KR" dirty="0"/>
              <a:t>to a </a:t>
            </a:r>
            <a:r>
              <a:rPr lang="en-US" altLang="ko-KR" b="1" dirty="0"/>
              <a:t>physical address</a:t>
            </a:r>
            <a:r>
              <a:rPr lang="en-US" altLang="ko-KR" dirty="0"/>
              <a:t>.</a:t>
            </a:r>
          </a:p>
          <a:p>
            <a:pPr lvl="1"/>
            <a:r>
              <a:rPr lang="en-US" altLang="ko-KR" dirty="0"/>
              <a:t>The desired information is actually stored in a physical address.</a:t>
            </a:r>
          </a:p>
          <a:p>
            <a:pPr lvl="1"/>
            <a:endParaRPr lang="en-US" altLang="ko-KR" dirty="0"/>
          </a:p>
          <a:p>
            <a:r>
              <a:rPr lang="en-US" altLang="ko-KR" dirty="0"/>
              <a:t>The OS must get involved at key points to set up the hardware.</a:t>
            </a:r>
          </a:p>
          <a:p>
            <a:pPr lvl="1"/>
            <a:r>
              <a:rPr lang="en-US" altLang="ko-KR" dirty="0"/>
              <a:t>The OS must manage memory to judiciously intervene.</a:t>
            </a:r>
          </a:p>
          <a:p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88922361"/>
      </p:ext>
    </p:extLst>
  </p:cSld>
  <p:clrMapOvr>
    <a:masterClrMapping/>
  </p:clrMapOvr>
  <p:transition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Relocation Address Space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The address space start at address 0.</a:t>
            </a:r>
          </a:p>
          <a:p>
            <a:r>
              <a:rPr lang="en-US" altLang="ko-KR" dirty="0"/>
              <a:t>The OS wants to place the process </a:t>
            </a:r>
            <a:r>
              <a:rPr lang="en-US" altLang="ko-KR" b="1" dirty="0"/>
              <a:t>somewhere else </a:t>
            </a:r>
            <a:r>
              <a:rPr lang="en-US" altLang="ko-KR" dirty="0"/>
              <a:t>in physical memory, not at address 0.</a:t>
            </a:r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52723698"/>
      </p:ext>
    </p:extLst>
  </p:cSld>
  <p:clrMapOvr>
    <a:masterClrMapping/>
  </p:clrMapOvr>
  <p:transition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 Single Relocated Process 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1528176" y="2737446"/>
            <a:ext cx="1681939" cy="2261758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(free)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528175" y="4999203"/>
            <a:ext cx="1681939" cy="79642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Stack</a:t>
            </a:r>
          </a:p>
        </p:txBody>
      </p:sp>
      <p:cxnSp>
        <p:nvCxnSpPr>
          <p:cNvPr id="8" name="직선 화살표 연결선 7"/>
          <p:cNvCxnSpPr>
            <a:stCxn id="6" idx="2"/>
          </p:cNvCxnSpPr>
          <p:nvPr/>
        </p:nvCxnSpPr>
        <p:spPr>
          <a:xfrm flipH="1" flipV="1">
            <a:off x="2369142" y="4581070"/>
            <a:ext cx="4" cy="418134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  <a:effectLst>
            <a:outerShdw sx="1000" sy="1000" algn="ctr" rotWithShape="0">
              <a:srgbClr val="000000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화살표 연결선 8"/>
          <p:cNvCxnSpPr/>
          <p:nvPr/>
        </p:nvCxnSpPr>
        <p:spPr>
          <a:xfrm flipH="1">
            <a:off x="2369142" y="2572083"/>
            <a:ext cx="5" cy="616943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  <a:effectLst>
            <a:outerShdw sx="1000" sy="1000" algn="ctr" rotWithShape="0">
              <a:srgbClr val="000000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056768" y="4221437"/>
            <a:ext cx="6247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stack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56768" y="3304472"/>
            <a:ext cx="6247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heap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1528177" y="1991873"/>
            <a:ext cx="1681939" cy="74557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Heap</a:t>
            </a:r>
          </a:p>
        </p:txBody>
      </p:sp>
      <p:sp>
        <p:nvSpPr>
          <p:cNvPr id="14" name="직사각형 13"/>
          <p:cNvSpPr/>
          <p:nvPr/>
        </p:nvSpPr>
        <p:spPr>
          <a:xfrm>
            <a:off x="1528499" y="1134617"/>
            <a:ext cx="1681939" cy="85725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Program Code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04722" y="5602094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16KB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40672" y="980728"/>
            <a:ext cx="506991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0KB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5635961" y="4316211"/>
            <a:ext cx="1681939" cy="1285884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(not in use)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5635639" y="2058160"/>
            <a:ext cx="1681939" cy="1044258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(not in use)</a:t>
            </a:r>
          </a:p>
        </p:txBody>
      </p:sp>
      <p:sp>
        <p:nvSpPr>
          <p:cNvPr id="25" name="직사각형 24"/>
          <p:cNvSpPr/>
          <p:nvPr/>
        </p:nvSpPr>
        <p:spPr>
          <a:xfrm>
            <a:off x="5635961" y="1124990"/>
            <a:ext cx="1681939" cy="93317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Operating System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935046" y="1038648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0KB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935046" y="1882245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16KB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905722" y="2780928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32KB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932040" y="4162321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48KB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932040" y="5448206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64KB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1" name="직사각형 30"/>
          <p:cNvSpPr/>
          <p:nvPr/>
        </p:nvSpPr>
        <p:spPr>
          <a:xfrm>
            <a:off x="5635961" y="2915415"/>
            <a:ext cx="1681939" cy="20011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Code</a:t>
            </a:r>
          </a:p>
        </p:txBody>
      </p:sp>
      <p:sp>
        <p:nvSpPr>
          <p:cNvPr id="32" name="직사각형 31"/>
          <p:cNvSpPr/>
          <p:nvPr/>
        </p:nvSpPr>
        <p:spPr>
          <a:xfrm>
            <a:off x="5635961" y="3315643"/>
            <a:ext cx="1681939" cy="80045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(allocated                    but not in use)</a:t>
            </a:r>
          </a:p>
        </p:txBody>
      </p:sp>
      <p:sp>
        <p:nvSpPr>
          <p:cNvPr id="33" name="직사각형 32"/>
          <p:cNvSpPr/>
          <p:nvPr/>
        </p:nvSpPr>
        <p:spPr>
          <a:xfrm>
            <a:off x="5635638" y="3115529"/>
            <a:ext cx="1681939" cy="20011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Heap</a:t>
            </a:r>
          </a:p>
        </p:txBody>
      </p:sp>
      <p:sp>
        <p:nvSpPr>
          <p:cNvPr id="34" name="직사각형 33"/>
          <p:cNvSpPr/>
          <p:nvPr/>
        </p:nvSpPr>
        <p:spPr>
          <a:xfrm>
            <a:off x="5635961" y="4116097"/>
            <a:ext cx="1681939" cy="20011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Stack</a:t>
            </a:r>
          </a:p>
        </p:txBody>
      </p:sp>
      <p:cxnSp>
        <p:nvCxnSpPr>
          <p:cNvPr id="35" name="직선 화살표 연결선 34"/>
          <p:cNvCxnSpPr>
            <a:stCxn id="32" idx="0"/>
          </p:cNvCxnSpPr>
          <p:nvPr/>
        </p:nvCxnSpPr>
        <p:spPr>
          <a:xfrm flipH="1">
            <a:off x="6476607" y="3315643"/>
            <a:ext cx="324" cy="171277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med" len="med"/>
          </a:ln>
          <a:effectLst>
            <a:outerShdw sx="1000" sy="1000" algn="ctr" rotWithShape="0">
              <a:srgbClr val="000000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직선 화살표 연결선 35"/>
          <p:cNvCxnSpPr>
            <a:stCxn id="32" idx="2"/>
          </p:cNvCxnSpPr>
          <p:nvPr/>
        </p:nvCxnSpPr>
        <p:spPr>
          <a:xfrm flipH="1" flipV="1">
            <a:off x="6476607" y="3930184"/>
            <a:ext cx="324" cy="185913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med" len="med"/>
          </a:ln>
          <a:effectLst>
            <a:outerShdw sx="1000" sy="1000" algn="ctr" rotWithShape="0">
              <a:srgbClr val="000000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꺾인 연결선 36"/>
          <p:cNvCxnSpPr/>
          <p:nvPr/>
        </p:nvCxnSpPr>
        <p:spPr>
          <a:xfrm>
            <a:off x="7418331" y="2982864"/>
            <a:ext cx="12700" cy="1255109"/>
          </a:xfrm>
          <a:prstGeom prst="bentConnector3">
            <a:avLst>
              <a:gd name="adj1" fmla="val 1050000"/>
            </a:avLst>
          </a:prstGeom>
          <a:ln w="127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 flipV="1">
            <a:off x="7596336" y="2774463"/>
            <a:ext cx="400110" cy="167191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Relocated Process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571945" y="5833060"/>
            <a:ext cx="15950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Address Space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580112" y="5625300"/>
            <a:ext cx="17516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Physical Memory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50" name="직선 연결선 49"/>
          <p:cNvCxnSpPr/>
          <p:nvPr/>
        </p:nvCxnSpPr>
        <p:spPr>
          <a:xfrm>
            <a:off x="3210114" y="1134617"/>
            <a:ext cx="2425847" cy="1780798"/>
          </a:xfrm>
          <a:prstGeom prst="line">
            <a:avLst/>
          </a:prstGeom>
          <a:ln w="12700">
            <a:solidFill>
              <a:schemeClr val="tx1"/>
            </a:solidFill>
            <a:prstDash val="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직선 연결선 51"/>
          <p:cNvCxnSpPr/>
          <p:nvPr/>
        </p:nvCxnSpPr>
        <p:spPr>
          <a:xfrm flipV="1">
            <a:off x="3210438" y="4316212"/>
            <a:ext cx="2425200" cy="1479414"/>
          </a:xfrm>
          <a:prstGeom prst="line">
            <a:avLst/>
          </a:prstGeom>
          <a:ln w="12700">
            <a:solidFill>
              <a:schemeClr val="tx1"/>
            </a:solidFill>
            <a:prstDash val="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427468"/>
      </p:ext>
    </p:extLst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39552" y="2780928"/>
            <a:ext cx="7920880" cy="532730"/>
          </a:xfrm>
          <a:prstGeom prst="roundRect">
            <a:avLst/>
          </a:prstGeom>
          <a:solidFill>
            <a:schemeClr val="bg1"/>
          </a:solidFill>
          <a:ln w="44450">
            <a:solidFill>
              <a:srgbClr val="C00000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en-US" sz="1600" dirty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15362" name="TextBox 41"/>
          <p:cNvSpPr txBox="1">
            <a:spLocks noChangeArrowheads="1"/>
          </p:cNvSpPr>
          <p:nvPr/>
        </p:nvSpPr>
        <p:spPr bwMode="auto">
          <a:xfrm>
            <a:off x="611560" y="44624"/>
            <a:ext cx="70214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600" b="1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 Course </a:t>
            </a:r>
            <a:r>
              <a:rPr lang="en-US" altLang="zh-CN" sz="3200" dirty="0">
                <a:latin typeface="Times New Roman" panose="02020603050405020304" pitchFamily="18" charset="0"/>
                <a:ea typeface="GungsuhChe" pitchFamily="49" charset="-128"/>
                <a:cs typeface="Times New Roman" panose="02020603050405020304" pitchFamily="18" charset="0"/>
              </a:rPr>
              <a:t>Organization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(Bottom-up)</a:t>
            </a:r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363" name="Straight Arrow Connector 10"/>
          <p:cNvCxnSpPr>
            <a:cxnSpLocks noChangeShapeType="1"/>
          </p:cNvCxnSpPr>
          <p:nvPr/>
        </p:nvCxnSpPr>
        <p:spPr bwMode="auto">
          <a:xfrm flipV="1">
            <a:off x="381000" y="2387600"/>
            <a:ext cx="0" cy="2441575"/>
          </a:xfrm>
          <a:prstGeom prst="straightConnector1">
            <a:avLst/>
          </a:prstGeom>
          <a:noFill/>
          <a:ln w="41275" algn="ctr">
            <a:solidFill>
              <a:schemeClr val="tx1"/>
            </a:solidFill>
            <a:miter lim="800000"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4" name="Group 33"/>
          <p:cNvGrpSpPr/>
          <p:nvPr/>
        </p:nvGrpSpPr>
        <p:grpSpPr>
          <a:xfrm>
            <a:off x="749300" y="1125538"/>
            <a:ext cx="7578725" cy="5572125"/>
            <a:chOff x="749300" y="1125538"/>
            <a:chExt cx="7578725" cy="5572125"/>
          </a:xfrm>
        </p:grpSpPr>
        <p:grpSp>
          <p:nvGrpSpPr>
            <p:cNvPr id="35" name="Group 1"/>
            <p:cNvGrpSpPr>
              <a:grpSpLocks/>
            </p:cNvGrpSpPr>
            <p:nvPr/>
          </p:nvGrpSpPr>
          <p:grpSpPr bwMode="auto">
            <a:xfrm>
              <a:off x="749300" y="1125538"/>
              <a:ext cx="7578725" cy="5572125"/>
              <a:chOff x="825846" y="1132710"/>
              <a:chExt cx="7578379" cy="5572890"/>
            </a:xfrm>
          </p:grpSpPr>
          <p:grpSp>
            <p:nvGrpSpPr>
              <p:cNvPr id="39" name="Group 42"/>
              <p:cNvGrpSpPr>
                <a:grpSpLocks/>
              </p:cNvGrpSpPr>
              <p:nvPr/>
            </p:nvGrpSpPr>
            <p:grpSpPr bwMode="auto">
              <a:xfrm>
                <a:off x="838200" y="3424164"/>
                <a:ext cx="7543800" cy="2600189"/>
                <a:chOff x="838200" y="3420347"/>
                <a:chExt cx="7543800" cy="2855188"/>
              </a:xfrm>
            </p:grpSpPr>
            <p:sp>
              <p:nvSpPr>
                <p:cNvPr id="65" name="Rectangle 11"/>
                <p:cNvSpPr>
                  <a:spLocks noChangeArrowheads="1"/>
                </p:cNvSpPr>
                <p:nvPr/>
              </p:nvSpPr>
              <p:spPr bwMode="auto">
                <a:xfrm>
                  <a:off x="838200" y="4190915"/>
                  <a:ext cx="7543800" cy="1389306"/>
                </a:xfrm>
                <a:prstGeom prst="rect">
                  <a:avLst/>
                </a:prstGeom>
                <a:solidFill>
                  <a:schemeClr val="accent1">
                    <a:alpha val="20000"/>
                  </a:schemeClr>
                </a:solidFill>
                <a:ln w="22225" algn="ctr">
                  <a:solidFill>
                    <a:srgbClr val="FFFF00"/>
                  </a:solidFill>
                  <a:miter lim="800000"/>
                  <a:headEnd/>
                  <a:tailEnd/>
                </a:ln>
              </p:spPr>
              <p:txBody>
                <a:bodyPr wrap="none"/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zh-CN" altLang="en-US" sz="2400" b="0"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66" name="TextBox 1"/>
                <p:cNvSpPr txBox="1">
                  <a:spLocks noChangeArrowheads="1"/>
                </p:cNvSpPr>
                <p:nvPr/>
              </p:nvSpPr>
              <p:spPr bwMode="auto">
                <a:xfrm>
                  <a:off x="838200" y="5768498"/>
                  <a:ext cx="7543800" cy="507037"/>
                </a:xfrm>
                <a:prstGeom prst="rect">
                  <a:avLst/>
                </a:prstGeom>
                <a:noFill/>
                <a:ln w="25400">
                  <a:solidFill>
                    <a:schemeClr val="accent2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400" b="0">
                      <a:latin typeface="Tahoma" panose="020B0604030504040204" pitchFamily="34" charset="0"/>
                    </a:rPr>
                    <a:t>System Calls (User-level Programming)</a:t>
                  </a:r>
                  <a:endParaRPr lang="zh-CN" altLang="en-US" sz="2400" b="0"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67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3098801" y="3420347"/>
                  <a:ext cx="4114800" cy="400100"/>
                </a:xfrm>
                <a:prstGeom prst="rect">
                  <a:avLst/>
                </a:prstGeom>
                <a:noFill/>
                <a:ln w="25400">
                  <a:solidFill>
                    <a:schemeClr val="tx2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000" b="0">
                      <a:latin typeface="Tahoma" panose="020B0604030504040204" pitchFamily="34" charset="0"/>
                    </a:rPr>
                    <a:t>Process and CPU Scheduling   </a:t>
                  </a:r>
                  <a:endParaRPr lang="zh-CN" altLang="en-US" sz="2000" b="0">
                    <a:latin typeface="Tahoma" panose="020B0604030504040204" pitchFamily="34" charset="0"/>
                  </a:endParaRPr>
                </a:p>
              </p:txBody>
            </p:sp>
          </p:grpSp>
          <p:grpSp>
            <p:nvGrpSpPr>
              <p:cNvPr id="40" name="Group 1"/>
              <p:cNvGrpSpPr>
                <a:grpSpLocks/>
              </p:cNvGrpSpPr>
              <p:nvPr/>
            </p:nvGrpSpPr>
            <p:grpSpPr bwMode="auto">
              <a:xfrm>
                <a:off x="825846" y="1132710"/>
                <a:ext cx="7556154" cy="4258441"/>
                <a:chOff x="825846" y="1131697"/>
                <a:chExt cx="7556154" cy="4676966"/>
              </a:xfrm>
            </p:grpSpPr>
            <p:sp>
              <p:nvSpPr>
                <p:cNvPr id="43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3115887" y="3049751"/>
                  <a:ext cx="4114800" cy="400050"/>
                </a:xfrm>
                <a:prstGeom prst="rect">
                  <a:avLst/>
                </a:prstGeom>
                <a:noFill/>
                <a:ln w="25400">
                  <a:solidFill>
                    <a:schemeClr val="tx2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000" b="0">
                      <a:latin typeface="Tahoma" panose="020B0604030504040204" pitchFamily="34" charset="0"/>
                    </a:rPr>
                    <a:t>Memory Management</a:t>
                  </a:r>
                  <a:endParaRPr lang="zh-CN" altLang="en-US" sz="2000" b="0"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44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914401" y="3287829"/>
                  <a:ext cx="2039937" cy="4394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000">
                      <a:latin typeface="Tahoma" panose="020B0604030504040204" pitchFamily="34" charset="0"/>
                    </a:rPr>
                    <a:t>Virtualization</a:t>
                  </a:r>
                  <a:endParaRPr lang="zh-CN" altLang="en-US" sz="2000">
                    <a:latin typeface="Tahoma" panose="020B0604030504040204" pitchFamily="34" charset="0"/>
                  </a:endParaRPr>
                </a:p>
              </p:txBody>
            </p:sp>
            <p:cxnSp>
              <p:nvCxnSpPr>
                <p:cNvPr id="45" name="Straight Connector 7"/>
                <p:cNvCxnSpPr>
                  <a:cxnSpLocks noChangeShapeType="1"/>
                </p:cNvCxnSpPr>
                <p:nvPr/>
              </p:nvCxnSpPr>
              <p:spPr bwMode="auto">
                <a:xfrm>
                  <a:off x="2976563" y="4419600"/>
                  <a:ext cx="0" cy="1389063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Dot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grpSp>
              <p:nvGrpSpPr>
                <p:cNvPr id="46" name="Group 42"/>
                <p:cNvGrpSpPr>
                  <a:grpSpLocks/>
                </p:cNvGrpSpPr>
                <p:nvPr/>
              </p:nvGrpSpPr>
              <p:grpSpPr bwMode="auto">
                <a:xfrm>
                  <a:off x="825846" y="2027509"/>
                  <a:ext cx="7543800" cy="2109625"/>
                  <a:chOff x="825846" y="3475098"/>
                  <a:chExt cx="7543800" cy="2109994"/>
                </a:xfrm>
              </p:grpSpPr>
              <p:sp>
                <p:nvSpPr>
                  <p:cNvPr id="63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825846" y="4195788"/>
                    <a:ext cx="7543800" cy="1389304"/>
                  </a:xfrm>
                  <a:prstGeom prst="rect">
                    <a:avLst/>
                  </a:prstGeom>
                  <a:solidFill>
                    <a:schemeClr val="accent1">
                      <a:alpha val="20000"/>
                    </a:schemeClr>
                  </a:solidFill>
                  <a:ln w="22225" algn="ctr">
                    <a:solidFill>
                      <a:srgbClr val="FFFF00"/>
                    </a:solidFill>
                    <a:miter lim="800000"/>
                    <a:headEnd/>
                    <a:tailEnd/>
                  </a:ln>
                </p:spPr>
                <p:txBody>
                  <a:bodyPr wrap="none"/>
                  <a:lstStyle>
                    <a:lvl1pPr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600" b="1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8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4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accent2"/>
                      </a:buClr>
                      <a:buSzPct val="55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zh-CN" altLang="en-US" sz="2400" b="0">
                      <a:latin typeface="Tahoma" panose="020B0604030504040204" pitchFamily="34" charset="0"/>
                    </a:endParaRPr>
                  </a:p>
                </p:txBody>
              </p:sp>
              <p:sp>
                <p:nvSpPr>
                  <p:cNvPr id="64" name="TextBox 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10072" y="3475098"/>
                    <a:ext cx="4114800" cy="400100"/>
                  </a:xfrm>
                  <a:prstGeom prst="rect">
                    <a:avLst/>
                  </a:prstGeom>
                  <a:noFill/>
                  <a:ln w="25400">
                    <a:solidFill>
                      <a:schemeClr val="tx2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600" b="1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8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4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accent2"/>
                      </a:buClr>
                      <a:buSzPct val="55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zh-CN" sz="2000" b="0">
                        <a:latin typeface="Tahoma" panose="020B0604030504040204" pitchFamily="34" charset="0"/>
                      </a:rPr>
                      <a:t>Thread                                        </a:t>
                    </a:r>
                    <a:endParaRPr lang="zh-CN" altLang="en-US" sz="2000" b="0">
                      <a:latin typeface="Tahoma" panose="020B0604030504040204" pitchFamily="34" charset="0"/>
                    </a:endParaRPr>
                  </a:p>
                </p:txBody>
              </p:sp>
            </p:grpSp>
            <p:cxnSp>
              <p:nvCxnSpPr>
                <p:cNvPr id="47" name="Straight Connector 37"/>
                <p:cNvCxnSpPr>
                  <a:cxnSpLocks noChangeShapeType="1"/>
                </p:cNvCxnSpPr>
                <p:nvPr/>
              </p:nvCxnSpPr>
              <p:spPr bwMode="auto">
                <a:xfrm>
                  <a:off x="2971800" y="2743200"/>
                  <a:ext cx="0" cy="1389063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Dot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48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3104416" y="1367435"/>
                  <a:ext cx="4114800" cy="400050"/>
                </a:xfrm>
                <a:prstGeom prst="rect">
                  <a:avLst/>
                </a:prstGeom>
                <a:noFill/>
                <a:ln w="25400">
                  <a:solidFill>
                    <a:schemeClr val="tx2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000" b="0">
                      <a:latin typeface="Tahoma" panose="020B0604030504040204" pitchFamily="34" charset="0"/>
                    </a:rPr>
                    <a:t>Race Conditions, Lock/Semaphore    </a:t>
                  </a:r>
                  <a:endParaRPr lang="zh-CN" altLang="en-US" sz="2000" b="0"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50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914401" y="1740227"/>
                  <a:ext cx="1905000" cy="4394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000">
                      <a:latin typeface="Tahoma" panose="020B0604030504040204" pitchFamily="34" charset="0"/>
                    </a:rPr>
                    <a:t>Concurrency</a:t>
                  </a:r>
                  <a:endParaRPr lang="zh-CN" altLang="en-US" sz="2000">
                    <a:latin typeface="Tahoma" panose="020B0604030504040204" pitchFamily="34" charset="0"/>
                  </a:endParaRPr>
                </a:p>
              </p:txBody>
            </p:sp>
            <p:grpSp>
              <p:nvGrpSpPr>
                <p:cNvPr id="51" name="Group 42"/>
                <p:cNvGrpSpPr>
                  <a:grpSpLocks/>
                </p:cNvGrpSpPr>
                <p:nvPr/>
              </p:nvGrpSpPr>
              <p:grpSpPr bwMode="auto">
                <a:xfrm>
                  <a:off x="838200" y="1139710"/>
                  <a:ext cx="7543800" cy="3865050"/>
                  <a:chOff x="838200" y="4187628"/>
                  <a:chExt cx="7543800" cy="3865728"/>
                </a:xfrm>
              </p:grpSpPr>
              <p:sp>
                <p:nvSpPr>
                  <p:cNvPr id="61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838200" y="4187628"/>
                    <a:ext cx="7543800" cy="1389306"/>
                  </a:xfrm>
                  <a:prstGeom prst="rect">
                    <a:avLst/>
                  </a:prstGeom>
                  <a:solidFill>
                    <a:schemeClr val="accent1">
                      <a:alpha val="20000"/>
                    </a:schemeClr>
                  </a:solidFill>
                  <a:ln w="22225" algn="ctr">
                    <a:solidFill>
                      <a:srgbClr val="FFFF00"/>
                    </a:solidFill>
                    <a:miter lim="800000"/>
                    <a:headEnd/>
                    <a:tailEnd/>
                  </a:ln>
                </p:spPr>
                <p:txBody>
                  <a:bodyPr wrap="none"/>
                  <a:lstStyle>
                    <a:lvl1pPr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600" b="1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8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4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accent2"/>
                      </a:buClr>
                      <a:buSzPct val="55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zh-CN" altLang="en-US" sz="2400" b="0">
                      <a:latin typeface="Tahoma" panose="020B0604030504040204" pitchFamily="34" charset="0"/>
                    </a:endParaRPr>
                  </a:p>
                </p:txBody>
              </p:sp>
              <p:sp>
                <p:nvSpPr>
                  <p:cNvPr id="62" name="TextBox 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082926" y="7653256"/>
                    <a:ext cx="4114800" cy="400100"/>
                  </a:xfrm>
                  <a:prstGeom prst="rect">
                    <a:avLst/>
                  </a:prstGeom>
                  <a:noFill/>
                  <a:ln w="25400">
                    <a:solidFill>
                      <a:schemeClr val="tx2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600" b="1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8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4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accent2"/>
                      </a:buClr>
                      <a:buSzPct val="55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zh-CN" sz="2000" b="0">
                        <a:latin typeface="Tahoma" panose="020B0604030504040204" pitchFamily="34" charset="0"/>
                      </a:rPr>
                      <a:t>IO Devices and Storage                                     </a:t>
                    </a:r>
                    <a:endParaRPr lang="zh-CN" altLang="en-US" sz="2000" b="0">
                      <a:latin typeface="Tahoma" panose="020B0604030504040204" pitchFamily="34" charset="0"/>
                    </a:endParaRPr>
                  </a:p>
                </p:txBody>
              </p:sp>
            </p:grpSp>
            <p:sp>
              <p:nvSpPr>
                <p:cNvPr id="52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849312" y="4904144"/>
                  <a:ext cx="2290763" cy="4000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000">
                      <a:latin typeface="Tahoma" panose="020B0604030504040204" pitchFamily="34" charset="0"/>
                    </a:rPr>
                    <a:t>Persistence</a:t>
                  </a:r>
                  <a:endParaRPr lang="zh-CN" altLang="en-US" sz="2000">
                    <a:latin typeface="Tahoma" panose="020B0604030504040204" pitchFamily="34" charset="0"/>
                  </a:endParaRPr>
                </a:p>
              </p:txBody>
            </p:sp>
            <p:cxnSp>
              <p:nvCxnSpPr>
                <p:cNvPr id="54" name="Straight Connector 46"/>
                <p:cNvCxnSpPr>
                  <a:cxnSpLocks noChangeShapeType="1"/>
                </p:cNvCxnSpPr>
                <p:nvPr/>
              </p:nvCxnSpPr>
              <p:spPr bwMode="auto">
                <a:xfrm>
                  <a:off x="2971800" y="1131697"/>
                  <a:ext cx="0" cy="1389063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Dot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55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3098801" y="5252478"/>
                  <a:ext cx="4114800" cy="400050"/>
                </a:xfrm>
                <a:prstGeom prst="rect">
                  <a:avLst/>
                </a:prstGeom>
                <a:noFill/>
                <a:ln w="25400">
                  <a:solidFill>
                    <a:schemeClr val="tx2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000" b="0">
                      <a:latin typeface="Tahoma" panose="020B0604030504040204" pitchFamily="34" charset="0"/>
                    </a:rPr>
                    <a:t>File System                                     </a:t>
                  </a:r>
                  <a:endParaRPr lang="zh-CN" altLang="en-US" sz="2000" b="0"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56" name="TextBox 2">
                  <a:extLst>
                    <a:ext uri="{FF2B5EF4-FFF2-40B4-BE49-F238E27FC236}">
                      <a16:creationId xmlns:a16="http://schemas.microsoft.com/office/drawing/2014/main" id="{A822F933-86CC-4D3B-8F4D-ADF11798493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391446" y="3028909"/>
                  <a:ext cx="919121" cy="439428"/>
                </a:xfrm>
                <a:prstGeom prst="rect">
                  <a:avLst/>
                </a:prstGeom>
                <a:gradFill>
                  <a:gsLst>
                    <a:gs pos="29230">
                      <a:srgbClr val="CDF4B4"/>
                    </a:gs>
                    <a:gs pos="0">
                      <a:schemeClr val="accent2">
                        <a:lumMod val="40000"/>
                        <a:lumOff val="60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n w="254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9pPr>
                </a:lstStyle>
                <a:p>
                  <a:pPr eaLnBrk="1" hangingPunct="1">
                    <a:defRPr/>
                  </a:pPr>
                  <a:r>
                    <a:rPr lang="en-HK" altLang="zh-CN" sz="2000" dirty="0"/>
                    <a:t>HW#4</a:t>
                  </a:r>
                </a:p>
              </p:txBody>
            </p:sp>
            <p:cxnSp>
              <p:nvCxnSpPr>
                <p:cNvPr id="57" name="Straight Connector 49"/>
                <p:cNvCxnSpPr>
                  <a:cxnSpLocks noChangeShapeType="1"/>
                </p:cNvCxnSpPr>
                <p:nvPr/>
              </p:nvCxnSpPr>
              <p:spPr bwMode="auto">
                <a:xfrm>
                  <a:off x="7335838" y="4419600"/>
                  <a:ext cx="0" cy="1389063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Dot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58" name="Straight Connector 50"/>
                <p:cNvCxnSpPr>
                  <a:cxnSpLocks noChangeShapeType="1"/>
                </p:cNvCxnSpPr>
                <p:nvPr/>
              </p:nvCxnSpPr>
              <p:spPr bwMode="auto">
                <a:xfrm>
                  <a:off x="7332663" y="2743200"/>
                  <a:ext cx="0" cy="1389063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Dot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59" name="Straight Connector 51"/>
                <p:cNvCxnSpPr>
                  <a:cxnSpLocks noChangeShapeType="1"/>
                </p:cNvCxnSpPr>
                <p:nvPr/>
              </p:nvCxnSpPr>
              <p:spPr bwMode="auto">
                <a:xfrm>
                  <a:off x="7332663" y="1131698"/>
                  <a:ext cx="0" cy="1389063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Dot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60" name="TextBox 2">
                  <a:extLst>
                    <a:ext uri="{FF2B5EF4-FFF2-40B4-BE49-F238E27FC236}">
                      <a16:creationId xmlns:a16="http://schemas.microsoft.com/office/drawing/2014/main" id="{4A985E7A-07D9-428B-AAEC-3991306AE10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380335" y="4570394"/>
                  <a:ext cx="968331" cy="1116007"/>
                </a:xfrm>
                <a:prstGeom prst="rect">
                  <a:avLst/>
                </a:prstGeom>
                <a:gradFill>
                  <a:gsLst>
                    <a:gs pos="29230">
                      <a:srgbClr val="CDF4B4"/>
                    </a:gs>
                    <a:gs pos="0">
                      <a:schemeClr val="accent2">
                        <a:lumMod val="40000"/>
                        <a:lumOff val="60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n w="254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9pPr>
                </a:lstStyle>
                <a:p>
                  <a:pPr eaLnBrk="1" hangingPunct="1">
                    <a:defRPr/>
                  </a:pPr>
                  <a:r>
                    <a:rPr lang="en-HK" altLang="zh-CN" sz="2000" dirty="0"/>
                    <a:t>HW#2</a:t>
                  </a:r>
                  <a:r>
                    <a:rPr lang="en-US" altLang="zh-CN" sz="2000" dirty="0"/>
                    <a:t> </a:t>
                  </a:r>
                </a:p>
                <a:p>
                  <a:pPr eaLnBrk="1" hangingPunct="1">
                    <a:defRPr/>
                  </a:pPr>
                  <a:r>
                    <a:rPr lang="en-HK" altLang="zh-CN" sz="2000" dirty="0"/>
                    <a:t>    &amp;</a:t>
                  </a:r>
                  <a:endParaRPr lang="en-US" altLang="zh-CN" sz="2000" dirty="0"/>
                </a:p>
                <a:p>
                  <a:pPr eaLnBrk="1" hangingPunct="1">
                    <a:defRPr/>
                  </a:pPr>
                  <a:r>
                    <a:rPr lang="en-HK" altLang="zh-CN" sz="2000" dirty="0"/>
                    <a:t>Project</a:t>
                  </a:r>
                </a:p>
              </p:txBody>
            </p:sp>
          </p:grpSp>
          <p:pic>
            <p:nvPicPr>
              <p:cNvPr id="41" name="Picture 3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38200" y="6059488"/>
                <a:ext cx="7566025" cy="646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DC261D44-1D84-49AF-ACE7-3AF17D5BB2EA}"/>
                  </a:ext>
                </a:extLst>
              </p:cNvPr>
              <p:cNvCxnSpPr/>
              <p:nvPr/>
            </p:nvCxnSpPr>
            <p:spPr bwMode="auto">
              <a:xfrm>
                <a:off x="838545" y="5494171"/>
                <a:ext cx="7543456" cy="0"/>
              </a:xfrm>
              <a:prstGeom prst="line">
                <a:avLst/>
              </a:prstGeom>
              <a:solidFill>
                <a:schemeClr val="accent1"/>
              </a:solidFill>
              <a:ln w="31750" cap="flat" cmpd="sng" algn="ctr">
                <a:solidFill>
                  <a:schemeClr val="tx2">
                    <a:lumMod val="75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36" name="TextBox 2">
              <a:extLst>
                <a:ext uri="{FF2B5EF4-FFF2-40B4-BE49-F238E27FC236}">
                  <a16:creationId xmlns:a16="http://schemas.microsoft.com/office/drawing/2014/main" id="{01E911D7-4D14-4F0F-8E95-249201E04B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92975" y="3379788"/>
              <a:ext cx="917575" cy="400050"/>
            </a:xfrm>
            <a:prstGeom prst="rect">
              <a:avLst/>
            </a:prstGeom>
            <a:gradFill>
              <a:gsLst>
                <a:gs pos="29230">
                  <a:srgbClr val="CDF4B4"/>
                </a:gs>
                <a:gs pos="0">
                  <a:schemeClr val="accent2">
                    <a:lumMod val="40000"/>
                    <a:lumOff val="6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 w="25400">
              <a:solidFill>
                <a:schemeClr val="tx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9pPr>
            </a:lstStyle>
            <a:p>
              <a:pPr eaLnBrk="1" hangingPunct="1">
                <a:defRPr/>
              </a:pPr>
              <a:r>
                <a:rPr lang="en-HK" altLang="zh-CN" sz="2000" dirty="0"/>
                <a:t>HW#3</a:t>
              </a:r>
            </a:p>
          </p:txBody>
        </p:sp>
        <p:sp>
          <p:nvSpPr>
            <p:cNvPr id="38" name="TextBox 2">
              <a:extLst>
                <a:ext uri="{FF2B5EF4-FFF2-40B4-BE49-F238E27FC236}">
                  <a16:creationId xmlns:a16="http://schemas.microsoft.com/office/drawing/2014/main" id="{01E911D7-4D14-4F0F-8E95-249201E04B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42188" y="5581650"/>
              <a:ext cx="917575" cy="400050"/>
            </a:xfrm>
            <a:prstGeom prst="rect">
              <a:avLst/>
            </a:prstGeom>
            <a:gradFill>
              <a:gsLst>
                <a:gs pos="29230">
                  <a:srgbClr val="CDF4B4"/>
                </a:gs>
                <a:gs pos="0">
                  <a:schemeClr val="accent2">
                    <a:lumMod val="40000"/>
                    <a:lumOff val="6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 w="25400">
              <a:solidFill>
                <a:schemeClr val="tx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9pPr>
            </a:lstStyle>
            <a:p>
              <a:pPr eaLnBrk="1" hangingPunct="1">
                <a:defRPr/>
              </a:pPr>
              <a:r>
                <a:rPr lang="en-HK" altLang="zh-CN" sz="2000" dirty="0"/>
                <a:t>HW#1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56814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Base and Bounds Register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2104240" y="2737446"/>
            <a:ext cx="1681939" cy="2261758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(free)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2104239" y="4999203"/>
            <a:ext cx="1681939" cy="79642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Stack</a:t>
            </a:r>
          </a:p>
        </p:txBody>
      </p:sp>
      <p:cxnSp>
        <p:nvCxnSpPr>
          <p:cNvPr id="8" name="직선 화살표 연결선 7"/>
          <p:cNvCxnSpPr>
            <a:stCxn id="6" idx="2"/>
          </p:cNvCxnSpPr>
          <p:nvPr/>
        </p:nvCxnSpPr>
        <p:spPr>
          <a:xfrm flipH="1" flipV="1">
            <a:off x="2945206" y="4581070"/>
            <a:ext cx="4" cy="418134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  <a:effectLst>
            <a:outerShdw sx="1000" sy="1000" algn="ctr" rotWithShape="0">
              <a:srgbClr val="000000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화살표 연결선 8"/>
          <p:cNvCxnSpPr/>
          <p:nvPr/>
        </p:nvCxnSpPr>
        <p:spPr>
          <a:xfrm flipH="1">
            <a:off x="2945206" y="2572083"/>
            <a:ext cx="5" cy="616943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  <a:effectLst>
            <a:outerShdw sx="1000" sy="1000" algn="ctr" rotWithShape="0">
              <a:srgbClr val="000000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632832" y="4221437"/>
            <a:ext cx="6247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stack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32832" y="3304472"/>
            <a:ext cx="6247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heap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2104241" y="1991873"/>
            <a:ext cx="1681939" cy="74557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Heap</a:t>
            </a:r>
          </a:p>
        </p:txBody>
      </p:sp>
      <p:sp>
        <p:nvSpPr>
          <p:cNvPr id="13" name="직사각형 12"/>
          <p:cNvSpPr/>
          <p:nvPr/>
        </p:nvSpPr>
        <p:spPr>
          <a:xfrm>
            <a:off x="2104563" y="1134617"/>
            <a:ext cx="1681939" cy="85725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Program Code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03648" y="5785519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16KB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97248" y="980728"/>
            <a:ext cx="506991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0KB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5347929" y="4316211"/>
            <a:ext cx="1681939" cy="1285884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(not in use)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5347607" y="2058160"/>
            <a:ext cx="1681939" cy="1044258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(not in use)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5347929" y="1124990"/>
            <a:ext cx="1681939" cy="93317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Operating System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704079" y="1024672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0KB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04079" y="1868269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16KB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674755" y="2766952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32KB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674755" y="4148345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48KB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674755" y="5434230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64KB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5347929" y="2915415"/>
            <a:ext cx="1681939" cy="20011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Code</a:t>
            </a:r>
          </a:p>
        </p:txBody>
      </p:sp>
      <p:sp>
        <p:nvSpPr>
          <p:cNvPr id="25" name="직사각형 24"/>
          <p:cNvSpPr/>
          <p:nvPr/>
        </p:nvSpPr>
        <p:spPr>
          <a:xfrm>
            <a:off x="5347929" y="3315643"/>
            <a:ext cx="1681939" cy="80045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(allocated                but not in use)</a:t>
            </a:r>
          </a:p>
        </p:txBody>
      </p:sp>
      <p:sp>
        <p:nvSpPr>
          <p:cNvPr id="26" name="직사각형 25"/>
          <p:cNvSpPr/>
          <p:nvPr/>
        </p:nvSpPr>
        <p:spPr>
          <a:xfrm>
            <a:off x="5347606" y="3115529"/>
            <a:ext cx="1681939" cy="20011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Heap</a:t>
            </a:r>
          </a:p>
        </p:txBody>
      </p:sp>
      <p:sp>
        <p:nvSpPr>
          <p:cNvPr id="27" name="직사각형 26"/>
          <p:cNvSpPr/>
          <p:nvPr/>
        </p:nvSpPr>
        <p:spPr>
          <a:xfrm>
            <a:off x="5347929" y="4116097"/>
            <a:ext cx="1681939" cy="20011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Stack</a:t>
            </a:r>
          </a:p>
        </p:txBody>
      </p:sp>
      <p:cxnSp>
        <p:nvCxnSpPr>
          <p:cNvPr id="28" name="직선 화살표 연결선 27"/>
          <p:cNvCxnSpPr>
            <a:stCxn id="25" idx="0"/>
          </p:cNvCxnSpPr>
          <p:nvPr/>
        </p:nvCxnSpPr>
        <p:spPr>
          <a:xfrm flipH="1">
            <a:off x="6188575" y="3315643"/>
            <a:ext cx="324" cy="171277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med" len="med"/>
          </a:ln>
          <a:effectLst>
            <a:outerShdw sx="1000" sy="1000" algn="ctr" rotWithShape="0">
              <a:srgbClr val="000000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화살표 연결선 28"/>
          <p:cNvCxnSpPr>
            <a:stCxn id="25" idx="2"/>
          </p:cNvCxnSpPr>
          <p:nvPr/>
        </p:nvCxnSpPr>
        <p:spPr>
          <a:xfrm flipH="1" flipV="1">
            <a:off x="6188575" y="3930184"/>
            <a:ext cx="324" cy="185913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med" len="med"/>
          </a:ln>
          <a:effectLst>
            <a:outerShdw sx="1000" sy="1000" algn="ctr" rotWithShape="0">
              <a:srgbClr val="000000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148009" y="5833060"/>
            <a:ext cx="15950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Address Space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351548" y="5625300"/>
            <a:ext cx="16687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Physical Memory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37" name="직선 화살표 연결선 36"/>
          <p:cNvCxnSpPr/>
          <p:nvPr/>
        </p:nvCxnSpPr>
        <p:spPr>
          <a:xfrm>
            <a:off x="3786178" y="1134616"/>
            <a:ext cx="1561428" cy="1780799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직선 화살표 연결선 42"/>
          <p:cNvCxnSpPr/>
          <p:nvPr/>
        </p:nvCxnSpPr>
        <p:spPr>
          <a:xfrm flipH="1">
            <a:off x="7029868" y="2915415"/>
            <a:ext cx="632440" cy="0"/>
          </a:xfrm>
          <a:prstGeom prst="straightConnector1">
            <a:avLst/>
          </a:prstGeom>
          <a:ln w="12700">
            <a:solidFill>
              <a:schemeClr val="tx1"/>
            </a:solidFill>
            <a:prstDash val="sysDas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직사각형 63"/>
          <p:cNvSpPr/>
          <p:nvPr/>
        </p:nvSpPr>
        <p:spPr>
          <a:xfrm>
            <a:off x="7689327" y="2756100"/>
            <a:ext cx="987129" cy="318629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Times New Roman" panose="02020603050405020304" pitchFamily="18" charset="0"/>
                <a:ea typeface="맑은 고딕" pitchFamily="50" charset="-127"/>
                <a:cs typeface="Times New Roman" panose="02020603050405020304" pitchFamily="18" charset="0"/>
              </a:rPr>
              <a:t>32KB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7556576" y="2448323"/>
            <a:ext cx="12640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base register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46" name="직선 화살표 연결선 45"/>
          <p:cNvCxnSpPr/>
          <p:nvPr/>
        </p:nvCxnSpPr>
        <p:spPr>
          <a:xfrm flipV="1">
            <a:off x="1532032" y="5795626"/>
            <a:ext cx="519688" cy="1"/>
          </a:xfrm>
          <a:prstGeom prst="straightConnector1">
            <a:avLst/>
          </a:prstGeom>
          <a:ln w="12700">
            <a:solidFill>
              <a:schemeClr val="tx1"/>
            </a:solidFill>
            <a:prstDash val="sysDas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직사각형 46"/>
          <p:cNvSpPr/>
          <p:nvPr/>
        </p:nvSpPr>
        <p:spPr>
          <a:xfrm>
            <a:off x="488527" y="5636311"/>
            <a:ext cx="987129" cy="318629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16KB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28535" y="5317523"/>
            <a:ext cx="15071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bounds register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49" name="직선 화살표 연결선 48"/>
          <p:cNvCxnSpPr/>
          <p:nvPr/>
        </p:nvCxnSpPr>
        <p:spPr>
          <a:xfrm flipV="1">
            <a:off x="3786178" y="4316211"/>
            <a:ext cx="1561751" cy="1462978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0381915"/>
      </p:ext>
    </p:extLst>
  </p:cSld>
  <p:clrMapOvr>
    <a:masterClrMapping/>
  </p:clrMapOvr>
  <p:transition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Dynamic(Hardware base) Relocation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When a program starts running, the OS decides </a:t>
            </a:r>
            <a:r>
              <a:rPr lang="en-US" altLang="ko-KR" b="1" dirty="0"/>
              <a:t>where</a:t>
            </a:r>
            <a:r>
              <a:rPr lang="en-US" altLang="ko-KR" dirty="0"/>
              <a:t> in physical memory a process should be </a:t>
            </a:r>
            <a:r>
              <a:rPr lang="en-US" altLang="ko-KR" b="1" dirty="0"/>
              <a:t>loaded</a:t>
            </a:r>
            <a:r>
              <a:rPr lang="en-US" altLang="ko-KR" dirty="0"/>
              <a:t>.</a:t>
            </a:r>
          </a:p>
          <a:p>
            <a:pPr lvl="1"/>
            <a:r>
              <a:rPr lang="en-US" altLang="ko-KR" dirty="0"/>
              <a:t>Set the </a:t>
            </a:r>
            <a:r>
              <a:rPr lang="en-US" altLang="ko-KR" b="1" dirty="0"/>
              <a:t>base</a:t>
            </a:r>
            <a:r>
              <a:rPr lang="en-US" altLang="ko-KR" dirty="0"/>
              <a:t> register a value.</a:t>
            </a:r>
          </a:p>
          <a:p>
            <a:pPr lvl="2"/>
            <a:endParaRPr lang="en-US" altLang="ko-KR" dirty="0"/>
          </a:p>
          <a:p>
            <a:pPr lvl="2"/>
            <a:endParaRPr lang="en-US" altLang="ko-KR" dirty="0"/>
          </a:p>
          <a:p>
            <a:pPr lvl="2"/>
            <a:endParaRPr lang="en-US" altLang="ko-KR" dirty="0"/>
          </a:p>
          <a:p>
            <a:pPr lvl="1"/>
            <a:r>
              <a:rPr lang="en-US" altLang="ko-KR" dirty="0"/>
              <a:t>Every virtual address must </a:t>
            </a:r>
            <a:r>
              <a:rPr lang="en-US" altLang="ko-KR" b="1" dirty="0"/>
              <a:t>not be greater than bound</a:t>
            </a:r>
            <a:r>
              <a:rPr lang="en-US" altLang="ko-KR" dirty="0"/>
              <a:t> and </a:t>
            </a:r>
            <a:r>
              <a:rPr lang="en-US" altLang="ko-KR" b="1" dirty="0"/>
              <a:t>negative.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모서리가 둥근 직사각형 5"/>
              <p:cNvSpPr/>
              <p:nvPr/>
            </p:nvSpPr>
            <p:spPr>
              <a:xfrm>
                <a:off x="1619672" y="2564904"/>
                <a:ext cx="5256584" cy="648072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no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altLang="ko-KR" i="1" smtClean="0">
                          <a:solidFill>
                            <a:srgbClr val="4F81BD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𝑝h𝑦𝑐𝑎𝑙</m:t>
                      </m:r>
                      <m:r>
                        <a:rPr lang="en-US" altLang="ko-KR" i="1" smtClean="0">
                          <a:solidFill>
                            <a:srgbClr val="4F81BD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 </m:t>
                      </m:r>
                      <m:r>
                        <a:rPr lang="en-US" altLang="ko-KR" i="1" smtClean="0">
                          <a:solidFill>
                            <a:srgbClr val="4F81BD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𝑎𝑑𝑑𝑟𝑒𝑠𝑠</m:t>
                      </m:r>
                      <m:r>
                        <a:rPr lang="en-US" altLang="ko-KR" i="1" smtClean="0">
                          <a:solidFill>
                            <a:srgbClr val="4F81BD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=</m:t>
                      </m:r>
                      <m:r>
                        <a:rPr lang="en-US" altLang="ko-KR" i="1" smtClean="0">
                          <a:solidFill>
                            <a:srgbClr val="4F81BD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𝑣𝑖𝑟𝑡𝑢𝑎𝑙</m:t>
                      </m:r>
                      <m:r>
                        <a:rPr lang="en-US" altLang="ko-KR" i="1" smtClean="0">
                          <a:solidFill>
                            <a:srgbClr val="4F81BD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 </m:t>
                      </m:r>
                      <m:r>
                        <a:rPr lang="en-US" altLang="ko-KR" i="1" smtClean="0">
                          <a:solidFill>
                            <a:srgbClr val="4F81BD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𝑎𝑑𝑑𝑟𝑒𝑠𝑠</m:t>
                      </m:r>
                      <m:r>
                        <a:rPr lang="en-US" altLang="ko-KR" i="1" smtClean="0">
                          <a:solidFill>
                            <a:srgbClr val="4F81BD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+</m:t>
                      </m:r>
                      <m:r>
                        <a:rPr lang="en-US" altLang="ko-KR" i="1" smtClean="0">
                          <a:solidFill>
                            <a:srgbClr val="4F81BD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𝑏𝑎𝑠𝑒</m:t>
                      </m:r>
                    </m:oMath>
                  </m:oMathPara>
                </a14:m>
                <a:endParaRPr lang="en-US" altLang="ko-KR" dirty="0">
                  <a:solidFill>
                    <a:srgbClr val="4F81BD"/>
                  </a:solidFill>
                  <a:latin typeface="Courier New" pitchFamily="49" charset="0"/>
                  <a:ea typeface="맑은 고딕" pitchFamily="50" charset="-127"/>
                  <a:cs typeface="Courier New" pitchFamily="49" charset="0"/>
                </a:endParaRPr>
              </a:p>
            </p:txBody>
          </p:sp>
        </mc:Choice>
        <mc:Fallback xmlns="">
          <p:sp>
            <p:nvSpPr>
              <p:cNvPr id="6" name="모서리가 둥근 직사각형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672" y="2564904"/>
                <a:ext cx="5256584" cy="648072"/>
              </a:xfrm>
              <a:prstGeom prst="round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모서리가 둥근 직사각형 6"/>
              <p:cNvSpPr/>
              <p:nvPr/>
            </p:nvSpPr>
            <p:spPr>
              <a:xfrm>
                <a:off x="1619672" y="4365104"/>
                <a:ext cx="5328592" cy="648071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no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altLang="ko-KR" i="1" smtClean="0">
                          <a:solidFill>
                            <a:srgbClr val="4F81BD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0≤ </m:t>
                      </m:r>
                      <m:r>
                        <a:rPr lang="en-US" altLang="ko-KR" i="1" smtClean="0">
                          <a:solidFill>
                            <a:srgbClr val="4F81BD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𝑣𝑖𝑟𝑡𝑢𝑎𝑙</m:t>
                      </m:r>
                      <m:r>
                        <a:rPr lang="en-US" altLang="ko-KR" i="1" smtClean="0">
                          <a:solidFill>
                            <a:srgbClr val="4F81BD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 </m:t>
                      </m:r>
                      <m:r>
                        <a:rPr lang="en-US" altLang="ko-KR" i="1" smtClean="0">
                          <a:solidFill>
                            <a:srgbClr val="4F81BD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𝑎𝑑𝑑𝑟𝑒𝑠𝑠</m:t>
                      </m:r>
                      <m:r>
                        <a:rPr lang="en-US" altLang="ko-KR" i="1" smtClean="0">
                          <a:solidFill>
                            <a:srgbClr val="4F81BD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&lt;</m:t>
                      </m:r>
                      <m:r>
                        <a:rPr lang="en-US" altLang="ko-KR" i="1" smtClean="0">
                          <a:solidFill>
                            <a:srgbClr val="4F81BD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𝑏𝑜𝑢𝑛𝑑𝑠</m:t>
                      </m:r>
                    </m:oMath>
                  </m:oMathPara>
                </a14:m>
                <a:endParaRPr lang="ko-KR" altLang="en-US" sz="1600" dirty="0">
                  <a:solidFill>
                    <a:srgbClr val="4F81BD"/>
                  </a:solidFill>
                  <a:latin typeface="Courier New" pitchFamily="49" charset="0"/>
                  <a:ea typeface="맑은 고딕" pitchFamily="50" charset="-127"/>
                  <a:cs typeface="Courier New" pitchFamily="49" charset="0"/>
                </a:endParaRPr>
              </a:p>
            </p:txBody>
          </p:sp>
        </mc:Choice>
        <mc:Fallback>
          <p:sp>
            <p:nvSpPr>
              <p:cNvPr id="7" name="모서리가 둥근 직사각형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672" y="4365104"/>
                <a:ext cx="5328592" cy="648071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txBody>
              <a:bodyPr/>
              <a:lstStyle/>
              <a:p>
                <a:r>
                  <a:rPr lang="en-H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99276655"/>
      </p:ext>
    </p:extLst>
  </p:cSld>
  <p:clrMapOvr>
    <a:masterClrMapping/>
  </p:clrMapOvr>
  <p:transition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Two ways of Bounds Register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2195735" y="2881462"/>
            <a:ext cx="1417456" cy="2261758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(free)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2195734" y="5143219"/>
            <a:ext cx="1417456" cy="79642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Stack</a:t>
            </a:r>
          </a:p>
        </p:txBody>
      </p:sp>
      <p:cxnSp>
        <p:nvCxnSpPr>
          <p:cNvPr id="8" name="직선 화살표 연결선 7"/>
          <p:cNvCxnSpPr>
            <a:stCxn id="7" idx="0"/>
          </p:cNvCxnSpPr>
          <p:nvPr/>
        </p:nvCxnSpPr>
        <p:spPr>
          <a:xfrm flipV="1">
            <a:off x="2904462" y="4604568"/>
            <a:ext cx="324" cy="538651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  <a:effectLst>
            <a:outerShdw sx="1000" sy="1000" algn="ctr" rotWithShape="0">
              <a:srgbClr val="000000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화살표 연결선 8"/>
          <p:cNvCxnSpPr>
            <a:stCxn id="12" idx="2"/>
          </p:cNvCxnSpPr>
          <p:nvPr/>
        </p:nvCxnSpPr>
        <p:spPr>
          <a:xfrm>
            <a:off x="2904464" y="2881462"/>
            <a:ext cx="322" cy="45158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  <a:effectLst>
            <a:outerShdw sx="1000" sy="1000" algn="ctr" rotWithShape="0">
              <a:srgbClr val="000000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직사각형 11"/>
          <p:cNvSpPr/>
          <p:nvPr/>
        </p:nvSpPr>
        <p:spPr>
          <a:xfrm>
            <a:off x="2195736" y="2135889"/>
            <a:ext cx="1417456" cy="74557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Heap</a:t>
            </a:r>
          </a:p>
        </p:txBody>
      </p:sp>
      <p:sp>
        <p:nvSpPr>
          <p:cNvPr id="13" name="직사각형 12"/>
          <p:cNvSpPr/>
          <p:nvPr/>
        </p:nvSpPr>
        <p:spPr>
          <a:xfrm>
            <a:off x="2196058" y="1278633"/>
            <a:ext cx="1417456" cy="85725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Program Code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04722" y="5929535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16KB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640672" y="1124744"/>
            <a:ext cx="506991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0KB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5174941" y="4460227"/>
            <a:ext cx="1557299" cy="1285884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(not in use)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5174619" y="2202176"/>
            <a:ext cx="1557299" cy="857255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(not in use)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5174941" y="1269006"/>
            <a:ext cx="1557299" cy="93317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Operating System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474026" y="1182664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0KB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474026" y="2026261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16KB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444702" y="2924944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32KB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444702" y="4306337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48KB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444702" y="5592222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64KB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5174941" y="3059431"/>
            <a:ext cx="1557299" cy="20011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Code</a:t>
            </a:r>
          </a:p>
        </p:txBody>
      </p:sp>
      <p:sp>
        <p:nvSpPr>
          <p:cNvPr id="25" name="직사각형 24"/>
          <p:cNvSpPr/>
          <p:nvPr/>
        </p:nvSpPr>
        <p:spPr>
          <a:xfrm>
            <a:off x="5174941" y="3459659"/>
            <a:ext cx="1557299" cy="80045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3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(allocated                   but not in use)</a:t>
            </a:r>
          </a:p>
        </p:txBody>
      </p:sp>
      <p:sp>
        <p:nvSpPr>
          <p:cNvPr id="26" name="직사각형 25"/>
          <p:cNvSpPr/>
          <p:nvPr/>
        </p:nvSpPr>
        <p:spPr>
          <a:xfrm>
            <a:off x="5174941" y="3259545"/>
            <a:ext cx="1557000" cy="20011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Heap</a:t>
            </a:r>
          </a:p>
        </p:txBody>
      </p:sp>
      <p:sp>
        <p:nvSpPr>
          <p:cNvPr id="27" name="직사각형 26"/>
          <p:cNvSpPr/>
          <p:nvPr/>
        </p:nvSpPr>
        <p:spPr>
          <a:xfrm>
            <a:off x="5174941" y="4260113"/>
            <a:ext cx="1557299" cy="20011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Stack</a:t>
            </a:r>
          </a:p>
        </p:txBody>
      </p:sp>
      <p:cxnSp>
        <p:nvCxnSpPr>
          <p:cNvPr id="28" name="직선 화살표 연결선 27"/>
          <p:cNvCxnSpPr>
            <a:stCxn id="25" idx="0"/>
          </p:cNvCxnSpPr>
          <p:nvPr/>
        </p:nvCxnSpPr>
        <p:spPr>
          <a:xfrm>
            <a:off x="5953591" y="3459659"/>
            <a:ext cx="0" cy="183956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med" len="med"/>
          </a:ln>
          <a:effectLst>
            <a:outerShdw sx="1000" sy="1000" algn="ctr" rotWithShape="0">
              <a:srgbClr val="000000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화살표 연결선 28"/>
          <p:cNvCxnSpPr>
            <a:stCxn id="25" idx="2"/>
          </p:cNvCxnSpPr>
          <p:nvPr/>
        </p:nvCxnSpPr>
        <p:spPr>
          <a:xfrm flipV="1">
            <a:off x="5953591" y="4012341"/>
            <a:ext cx="0" cy="247772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med" len="med"/>
          </a:ln>
          <a:effectLst>
            <a:outerShdw sx="1000" sy="1000" algn="ctr" rotWithShape="0">
              <a:srgbClr val="000000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947566" y="5933952"/>
            <a:ext cx="19144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Address Space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983772" y="5785753"/>
            <a:ext cx="19396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Physical Memory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37" name="직선 화살표 연결선 36"/>
          <p:cNvCxnSpPr/>
          <p:nvPr/>
        </p:nvCxnSpPr>
        <p:spPr>
          <a:xfrm>
            <a:off x="3613190" y="1278632"/>
            <a:ext cx="1561428" cy="1780799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직선 화살표 연결선 42"/>
          <p:cNvCxnSpPr/>
          <p:nvPr/>
        </p:nvCxnSpPr>
        <p:spPr>
          <a:xfrm flipH="1">
            <a:off x="6760294" y="4460225"/>
            <a:ext cx="632440" cy="0"/>
          </a:xfrm>
          <a:prstGeom prst="straightConnector1">
            <a:avLst/>
          </a:prstGeom>
          <a:ln w="12700">
            <a:solidFill>
              <a:schemeClr val="tx1"/>
            </a:solidFill>
            <a:prstDash val="sysDas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직사각형 63"/>
          <p:cNvSpPr/>
          <p:nvPr/>
        </p:nvSpPr>
        <p:spPr>
          <a:xfrm>
            <a:off x="7392734" y="4307025"/>
            <a:ext cx="987129" cy="318629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48KB</a:t>
            </a:r>
          </a:p>
        </p:txBody>
      </p:sp>
      <p:sp>
        <p:nvSpPr>
          <p:cNvPr id="47" name="직사각형 46"/>
          <p:cNvSpPr/>
          <p:nvPr/>
        </p:nvSpPr>
        <p:spPr>
          <a:xfrm>
            <a:off x="846585" y="4307025"/>
            <a:ext cx="987129" cy="318629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16KB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942163" y="3985319"/>
            <a:ext cx="7959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bounds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49" name="직선 화살표 연결선 48"/>
          <p:cNvCxnSpPr/>
          <p:nvPr/>
        </p:nvCxnSpPr>
        <p:spPr>
          <a:xfrm flipV="1">
            <a:off x="3613190" y="4460227"/>
            <a:ext cx="1561751" cy="1462978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모서리가 둥근 직사각형 39"/>
              <p:cNvSpPr/>
              <p:nvPr/>
            </p:nvSpPr>
            <p:spPr>
              <a:xfrm>
                <a:off x="541076" y="3354174"/>
                <a:ext cx="1598146" cy="578882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90000" rtlCol="0" anchor="ctr">
                <a:no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altLang="ko-KR" sz="1400" b="1" i="1" smtClean="0">
                          <a:solidFill>
                            <a:srgbClr val="4F81BD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𝒕𝒉𝒆</m:t>
                      </m:r>
                      <m:r>
                        <a:rPr lang="en-US" altLang="ko-KR" sz="1400" b="1" i="1" smtClean="0">
                          <a:solidFill>
                            <a:srgbClr val="4F81BD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 </m:t>
                      </m:r>
                      <m:r>
                        <a:rPr lang="en-US" altLang="ko-KR" sz="1400" b="1" i="1" smtClean="0">
                          <a:solidFill>
                            <a:srgbClr val="4F81BD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𝒔𝒊𝒛𝒆</m:t>
                      </m:r>
                      <m:r>
                        <a:rPr lang="en-US" altLang="ko-KR" sz="1400" b="1" i="1" smtClean="0">
                          <a:solidFill>
                            <a:srgbClr val="4F81BD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 </m:t>
                      </m:r>
                      <m:r>
                        <a:rPr lang="en-US" altLang="ko-KR" sz="1400" b="1" i="1" smtClean="0">
                          <a:solidFill>
                            <a:srgbClr val="4F81BD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𝒐𝒇</m:t>
                      </m:r>
                      <m:r>
                        <a:rPr lang="en-US" altLang="ko-KR" sz="1400" b="1" i="1" smtClean="0">
                          <a:solidFill>
                            <a:srgbClr val="4F81BD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 </m:t>
                      </m:r>
                    </m:oMath>
                  </m:oMathPara>
                </a14:m>
                <a:endParaRPr lang="en-US" altLang="ko-KR" sz="1400" b="1" i="1" dirty="0">
                  <a:solidFill>
                    <a:srgbClr val="4F81BD"/>
                  </a:solidFill>
                  <a:latin typeface="Cambria Math"/>
                  <a:ea typeface="맑은 고딕" pitchFamily="50" charset="-127"/>
                  <a:cs typeface="Courier New" pitchFamily="49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altLang="ko-KR" sz="1400" b="1" i="1" smtClean="0">
                          <a:solidFill>
                            <a:srgbClr val="4F81BD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𝒂𝒅𝒅𝒓𝒆𝒔𝒔</m:t>
                      </m:r>
                      <m:r>
                        <a:rPr lang="en-US" altLang="ko-KR" sz="1400" b="1" i="1" smtClean="0">
                          <a:solidFill>
                            <a:srgbClr val="4F81BD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 </m:t>
                      </m:r>
                      <m:r>
                        <a:rPr lang="en-US" altLang="ko-KR" sz="1400" b="1" i="1" smtClean="0">
                          <a:solidFill>
                            <a:srgbClr val="4F81BD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𝒔𝒑𝒂𝒄𝒆𝒆</m:t>
                      </m:r>
                    </m:oMath>
                  </m:oMathPara>
                </a14:m>
                <a:endParaRPr lang="en-US" altLang="ko-KR" sz="1400" b="1" dirty="0">
                  <a:solidFill>
                    <a:srgbClr val="4F81BD"/>
                  </a:solidFill>
                  <a:latin typeface="Courier New" pitchFamily="49" charset="0"/>
                  <a:ea typeface="맑은 고딕" pitchFamily="50" charset="-127"/>
                  <a:cs typeface="Courier New" pitchFamily="49" charset="0"/>
                </a:endParaRPr>
              </a:p>
            </p:txBody>
          </p:sp>
        </mc:Choice>
        <mc:Fallback xmlns="">
          <p:sp>
            <p:nvSpPr>
              <p:cNvPr id="40" name="모서리가 둥근 직사각형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76" y="3354174"/>
                <a:ext cx="1598146" cy="578882"/>
              </a:xfrm>
              <a:prstGeom prst="roundRect">
                <a:avLst/>
              </a:prstGeom>
              <a:blipFill rotWithShape="1">
                <a:blip r:embed="rId2"/>
                <a:stretch>
                  <a:fillRect r="-1894" b="-5155"/>
                </a:stretch>
              </a:blip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모서리가 둥근 직사각형 40"/>
              <p:cNvSpPr/>
              <p:nvPr/>
            </p:nvSpPr>
            <p:spPr>
              <a:xfrm>
                <a:off x="6901193" y="3192419"/>
                <a:ext cx="1970209" cy="817245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90000" rIns="90000" rtlCol="0" anchor="ctr">
                <a:no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altLang="ko-KR" sz="1400" b="1" i="1" smtClean="0">
                          <a:solidFill>
                            <a:srgbClr val="4F81BD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𝒑𝒉𝒚𝒔𝒊𝒄𝒂𝒍</m:t>
                      </m:r>
                      <m:r>
                        <a:rPr lang="en-US" altLang="ko-KR" sz="1400" b="1" i="1" smtClean="0">
                          <a:solidFill>
                            <a:srgbClr val="4F81BD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 </m:t>
                      </m:r>
                      <m:r>
                        <a:rPr lang="en-US" altLang="ko-KR" sz="1400" b="1" i="1" smtClean="0">
                          <a:solidFill>
                            <a:srgbClr val="4F81BD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𝒂𝒅𝒅𝒓𝒆𝒔𝒔</m:t>
                      </m:r>
                      <m:r>
                        <a:rPr lang="en-US" altLang="ko-KR" sz="1400" b="1" i="1" smtClean="0">
                          <a:solidFill>
                            <a:srgbClr val="4F81BD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 </m:t>
                      </m:r>
                      <m:r>
                        <a:rPr lang="en-US" altLang="ko-KR" sz="1400" b="1" i="1" smtClean="0">
                          <a:solidFill>
                            <a:srgbClr val="4F81BD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𝒐𝒇</m:t>
                      </m:r>
                      <m:r>
                        <a:rPr lang="en-US" altLang="ko-KR" sz="1400" b="1" i="1" smtClean="0">
                          <a:solidFill>
                            <a:srgbClr val="4F81BD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 </m:t>
                      </m:r>
                    </m:oMath>
                  </m:oMathPara>
                </a14:m>
                <a:endParaRPr lang="en-US" altLang="ko-KR" sz="1400" b="1" i="1" dirty="0">
                  <a:solidFill>
                    <a:srgbClr val="4F81BD"/>
                  </a:solidFill>
                  <a:latin typeface="Cambria Math"/>
                  <a:ea typeface="맑은 고딕" pitchFamily="50" charset="-127"/>
                  <a:cs typeface="Courier New" pitchFamily="49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altLang="ko-KR" sz="1400" b="1" i="1" smtClean="0">
                          <a:solidFill>
                            <a:srgbClr val="4F81BD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𝒕𝒉𝒆</m:t>
                      </m:r>
                      <m:r>
                        <a:rPr lang="en-US" altLang="ko-KR" sz="1400" b="1" i="1" smtClean="0">
                          <a:solidFill>
                            <a:srgbClr val="4F81BD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 </m:t>
                      </m:r>
                      <m:r>
                        <a:rPr lang="en-US" altLang="ko-KR" sz="1400" b="1" i="1" smtClean="0">
                          <a:solidFill>
                            <a:srgbClr val="4F81BD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𝒆𝒏𝒅</m:t>
                      </m:r>
                      <m:r>
                        <a:rPr lang="en-US" altLang="ko-KR" sz="1400" b="1" i="1" smtClean="0">
                          <a:solidFill>
                            <a:srgbClr val="4F81BD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 </m:t>
                      </m:r>
                      <m:r>
                        <a:rPr lang="en-US" altLang="ko-KR" sz="1400" b="1" i="1" smtClean="0">
                          <a:solidFill>
                            <a:srgbClr val="4F81BD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𝒐𝒇</m:t>
                      </m:r>
                    </m:oMath>
                  </m:oMathPara>
                </a14:m>
                <a:endParaRPr lang="en-US" altLang="ko-KR" sz="1400" b="1" i="1" dirty="0">
                  <a:solidFill>
                    <a:srgbClr val="4F81BD"/>
                  </a:solidFill>
                  <a:latin typeface="Cambria Math"/>
                  <a:ea typeface="맑은 고딕" pitchFamily="50" charset="-127"/>
                  <a:cs typeface="Courier New" pitchFamily="49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altLang="ko-KR" sz="1400" b="1" i="1" smtClean="0">
                        <a:solidFill>
                          <a:srgbClr val="4F81BD"/>
                        </a:solidFill>
                        <a:latin typeface="Cambria Math"/>
                        <a:ea typeface="맑은 고딕" pitchFamily="50" charset="-127"/>
                        <a:cs typeface="Courier New" pitchFamily="49" charset="0"/>
                      </a:rPr>
                      <m:t> </m:t>
                    </m:r>
                    <m:r>
                      <a:rPr lang="en-US" altLang="ko-KR" sz="1400" b="1" i="1" smtClean="0">
                        <a:solidFill>
                          <a:srgbClr val="4F81BD"/>
                        </a:solidFill>
                        <a:latin typeface="Cambria Math"/>
                        <a:ea typeface="맑은 고딕" pitchFamily="50" charset="-127"/>
                        <a:cs typeface="Courier New" pitchFamily="49" charset="0"/>
                      </a:rPr>
                      <m:t>𝒂𝒅𝒅𝒓𝒆𝒔𝒔</m:t>
                    </m:r>
                    <m:r>
                      <a:rPr lang="en-US" altLang="ko-KR" sz="1400" b="1" i="1" smtClean="0">
                        <a:solidFill>
                          <a:srgbClr val="4F81BD"/>
                        </a:solidFill>
                        <a:latin typeface="Cambria Math"/>
                        <a:ea typeface="맑은 고딕" pitchFamily="50" charset="-127"/>
                        <a:cs typeface="Courier New" pitchFamily="49" charset="0"/>
                      </a:rPr>
                      <m:t> </m:t>
                    </m:r>
                    <m:r>
                      <a:rPr lang="en-US" altLang="ko-KR" sz="1400" b="1" i="1" smtClean="0">
                        <a:solidFill>
                          <a:srgbClr val="4F81BD"/>
                        </a:solidFill>
                        <a:latin typeface="Cambria Math"/>
                        <a:ea typeface="맑은 고딕" pitchFamily="50" charset="-127"/>
                        <a:cs typeface="Courier New" pitchFamily="49" charset="0"/>
                      </a:rPr>
                      <m:t>𝒔𝒑𝒂𝒄𝒆</m:t>
                    </m:r>
                  </m:oMath>
                </a14:m>
                <a:r>
                  <a:rPr lang="en-US" altLang="ko-KR" sz="1400" b="1" dirty="0">
                    <a:solidFill>
                      <a:srgbClr val="4F81BD"/>
                    </a:solidFill>
                    <a:latin typeface="Courier New" pitchFamily="49" charset="0"/>
                    <a:ea typeface="맑은 고딕" pitchFamily="50" charset="-127"/>
                    <a:cs typeface="Courier New" pitchFamily="49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1" name="모서리가 둥근 직사각형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1193" y="3192419"/>
                <a:ext cx="1970209" cy="817245"/>
              </a:xfrm>
              <a:prstGeom prst="roundRect">
                <a:avLst/>
              </a:prstGeom>
              <a:blipFill rotWithShape="1">
                <a:blip r:embed="rId3"/>
                <a:stretch>
                  <a:fillRect r="-4923" b="-2206"/>
                </a:stretch>
              </a:blip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꺾인 연결선 30"/>
          <p:cNvCxnSpPr/>
          <p:nvPr/>
        </p:nvCxnSpPr>
        <p:spPr>
          <a:xfrm rot="16200000" flipH="1">
            <a:off x="1150711" y="4888927"/>
            <a:ext cx="1246964" cy="843086"/>
          </a:xfrm>
          <a:prstGeom prst="bentConnector2">
            <a:avLst/>
          </a:prstGeom>
          <a:ln w="12700">
            <a:solidFill>
              <a:schemeClr val="tx1"/>
            </a:solidFill>
            <a:prstDash val="sysDas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7475890" y="4011946"/>
            <a:ext cx="7959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bounds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18725293"/>
      </p:ext>
    </p:extLst>
  </p:cSld>
  <p:clrMapOvr>
    <a:masterClrMapping/>
  </p:clrMapOvr>
  <p:transition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Shape 659"/>
          <p:cNvSpPr/>
          <p:nvPr/>
        </p:nvSpPr>
        <p:spPr>
          <a:xfrm>
            <a:off x="2974707" y="2893989"/>
            <a:ext cx="1318634" cy="401858"/>
          </a:xfrm>
          <a:prstGeom prst="rect">
            <a:avLst/>
          </a:prstGeom>
          <a:solidFill>
            <a:srgbClr val="11DBE3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rgbClr val="FFFFFF"/>
                </a:solidFill>
              </a:rPr>
              <a:t>P1</a:t>
            </a:r>
          </a:p>
        </p:txBody>
      </p:sp>
      <p:sp>
        <p:nvSpPr>
          <p:cNvPr id="660" name="Shape 660"/>
          <p:cNvSpPr/>
          <p:nvPr/>
        </p:nvSpPr>
        <p:spPr>
          <a:xfrm>
            <a:off x="2974707" y="3295826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661" name="Shape 661"/>
          <p:cNvSpPr/>
          <p:nvPr/>
        </p:nvSpPr>
        <p:spPr>
          <a:xfrm>
            <a:off x="2974707" y="3697661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662" name="Shape 662"/>
          <p:cNvSpPr/>
          <p:nvPr/>
        </p:nvSpPr>
        <p:spPr>
          <a:xfrm>
            <a:off x="2974707" y="4099498"/>
            <a:ext cx="1318634" cy="401858"/>
          </a:xfrm>
          <a:prstGeom prst="rect">
            <a:avLst/>
          </a:prstGeom>
          <a:solidFill>
            <a:srgbClr val="E8A433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rgbClr val="FFFFFF"/>
                </a:solidFill>
              </a:rPr>
              <a:t>P2</a:t>
            </a:r>
          </a:p>
        </p:txBody>
      </p:sp>
      <p:sp>
        <p:nvSpPr>
          <p:cNvPr id="663" name="Shape 663"/>
          <p:cNvSpPr/>
          <p:nvPr/>
        </p:nvSpPr>
        <p:spPr>
          <a:xfrm>
            <a:off x="2974707" y="2492153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664" name="Shape 664"/>
          <p:cNvSpPr/>
          <p:nvPr/>
        </p:nvSpPr>
        <p:spPr>
          <a:xfrm>
            <a:off x="2974707" y="4501334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665" name="Shape 665"/>
          <p:cNvSpPr/>
          <p:nvPr/>
        </p:nvSpPr>
        <p:spPr>
          <a:xfrm>
            <a:off x="2555776" y="3980826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4 KB</a:t>
            </a:r>
          </a:p>
        </p:txBody>
      </p:sp>
      <p:sp>
        <p:nvSpPr>
          <p:cNvPr id="666" name="Shape 666"/>
          <p:cNvSpPr/>
          <p:nvPr/>
        </p:nvSpPr>
        <p:spPr>
          <a:xfrm>
            <a:off x="2555776" y="4362570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5 KB</a:t>
            </a:r>
          </a:p>
        </p:txBody>
      </p:sp>
      <p:sp>
        <p:nvSpPr>
          <p:cNvPr id="667" name="Shape 667"/>
          <p:cNvSpPr/>
          <p:nvPr/>
        </p:nvSpPr>
        <p:spPr>
          <a:xfrm>
            <a:off x="2555776" y="4764406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6 KB</a:t>
            </a:r>
          </a:p>
        </p:txBody>
      </p:sp>
      <p:sp>
        <p:nvSpPr>
          <p:cNvPr id="668" name="Shape 668"/>
          <p:cNvSpPr/>
          <p:nvPr/>
        </p:nvSpPr>
        <p:spPr>
          <a:xfrm>
            <a:off x="2555776" y="3177154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2 KB</a:t>
            </a:r>
          </a:p>
        </p:txBody>
      </p:sp>
      <p:sp>
        <p:nvSpPr>
          <p:cNvPr id="669" name="Shape 669"/>
          <p:cNvSpPr/>
          <p:nvPr/>
        </p:nvSpPr>
        <p:spPr>
          <a:xfrm>
            <a:off x="2555776" y="3578990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3 KB</a:t>
            </a:r>
          </a:p>
        </p:txBody>
      </p:sp>
      <p:sp>
        <p:nvSpPr>
          <p:cNvPr id="670" name="Shape 670"/>
          <p:cNvSpPr/>
          <p:nvPr/>
        </p:nvSpPr>
        <p:spPr>
          <a:xfrm>
            <a:off x="2555776" y="2775318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1 KB</a:t>
            </a:r>
          </a:p>
        </p:txBody>
      </p:sp>
      <p:sp>
        <p:nvSpPr>
          <p:cNvPr id="671" name="Shape 671"/>
          <p:cNvSpPr/>
          <p:nvPr/>
        </p:nvSpPr>
        <p:spPr>
          <a:xfrm>
            <a:off x="2555776" y="2373482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0 KB</a:t>
            </a:r>
          </a:p>
        </p:txBody>
      </p:sp>
      <p:sp>
        <p:nvSpPr>
          <p:cNvPr id="672" name="Shape 672"/>
          <p:cNvSpPr/>
          <p:nvPr/>
        </p:nvSpPr>
        <p:spPr>
          <a:xfrm>
            <a:off x="5963018" y="3530290"/>
            <a:ext cx="1150555" cy="346169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1898">
                <a:solidFill>
                  <a:schemeClr val="accent1"/>
                </a:solidFill>
              </a:rPr>
              <a:t>same code</a:t>
            </a:r>
          </a:p>
        </p:txBody>
      </p:sp>
      <p:sp>
        <p:nvSpPr>
          <p:cNvPr id="673" name="Shape 673"/>
          <p:cNvSpPr/>
          <p:nvPr/>
        </p:nvSpPr>
        <p:spPr>
          <a:xfrm flipH="1" flipV="1">
            <a:off x="4319383" y="3132641"/>
            <a:ext cx="1615580" cy="498305"/>
          </a:xfrm>
          <a:prstGeom prst="line">
            <a:avLst/>
          </a:prstGeom>
          <a:ln w="50800">
            <a:solidFill>
              <a:schemeClr val="accent1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674" name="Shape 674"/>
          <p:cNvSpPr/>
          <p:nvPr/>
        </p:nvSpPr>
        <p:spPr>
          <a:xfrm flipH="1">
            <a:off x="4319383" y="3802368"/>
            <a:ext cx="1615580" cy="498305"/>
          </a:xfrm>
          <a:prstGeom prst="line">
            <a:avLst/>
          </a:prstGeom>
          <a:ln w="50800">
            <a:solidFill>
              <a:schemeClr val="accent1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461914"/>
            <a:ext cx="6192688" cy="742950"/>
          </a:xfrm>
        </p:spPr>
        <p:txBody>
          <a:bodyPr>
            <a:normAutofit/>
          </a:bodyPr>
          <a:lstStyle/>
          <a:p>
            <a:r>
              <a:rPr lang="en-US" sz="1600" dirty="0"/>
              <a:t>Physical </a:t>
            </a:r>
            <a:br>
              <a:rPr lang="en-US" sz="1600" dirty="0"/>
            </a:br>
            <a:r>
              <a:rPr lang="en-US" sz="1600" dirty="0"/>
              <a:t>Memory</a:t>
            </a:r>
          </a:p>
        </p:txBody>
      </p:sp>
      <p:sp>
        <p:nvSpPr>
          <p:cNvPr id="20" name="Shape 903"/>
          <p:cNvSpPr txBox="1">
            <a:spLocks/>
          </p:cNvSpPr>
          <p:nvPr/>
        </p:nvSpPr>
        <p:spPr bwMode="auto">
          <a:xfrm>
            <a:off x="214313" y="55563"/>
            <a:ext cx="878681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vert="horz" wrap="square" lIns="130046" tIns="65023" rIns="130046" bIns="65023" numCol="1" rtlCol="0" anchor="b" anchorCtr="0" compatLnSpc="1">
            <a:prstTxWarp prst="textNoShape">
              <a:avLst/>
            </a:prstTxWarp>
            <a:normAutofit fontScale="77500" lnSpcReduction="20000"/>
          </a:bodyPr>
          <a:lstStyle>
            <a:lvl1pPr algn="ctr" defTabSz="473201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6480" kern="1200" baseline="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  <a:lvl2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2pPr>
            <a:lvl3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3pPr>
            <a:lvl4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4pPr>
            <a:lvl5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5pPr>
            <a:lvl6pPr marL="4572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6pPr>
            <a:lvl7pPr marL="9144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7pPr>
            <a:lvl8pPr marL="13716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8pPr>
            <a:lvl9pPr marL="18288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9pPr>
          </a:lstStyle>
          <a:p>
            <a:pPr algn="l">
              <a:defRPr sz="1800">
                <a:solidFill>
                  <a:srgbClr val="000000"/>
                </a:solidFill>
              </a:defRPr>
            </a:pPr>
            <a:r>
              <a:rPr lang="en-HK" sz="4600" dirty="0">
                <a:solidFill>
                  <a:srgbClr val="FFFFFF"/>
                </a:solidFill>
              </a:rPr>
              <a:t>Base Register </a:t>
            </a:r>
          </a:p>
        </p:txBody>
      </p:sp>
    </p:spTree>
    <p:extLst>
      <p:ext uri="{BB962C8B-B14F-4D97-AF65-F5344CB8AC3E}">
        <p14:creationId xmlns:p14="http://schemas.microsoft.com/office/powerpoint/2010/main" val="27736391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Shape 676"/>
          <p:cNvSpPr/>
          <p:nvPr/>
        </p:nvSpPr>
        <p:spPr>
          <a:xfrm>
            <a:off x="2298055" y="1859657"/>
            <a:ext cx="1318634" cy="401858"/>
          </a:xfrm>
          <a:prstGeom prst="rect">
            <a:avLst/>
          </a:prstGeom>
          <a:solidFill>
            <a:srgbClr val="11DBE3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rgbClr val="FFFFFF"/>
                </a:solidFill>
              </a:rPr>
              <a:t>P1</a:t>
            </a:r>
          </a:p>
        </p:txBody>
      </p:sp>
      <p:sp>
        <p:nvSpPr>
          <p:cNvPr id="677" name="Shape 677"/>
          <p:cNvSpPr/>
          <p:nvPr/>
        </p:nvSpPr>
        <p:spPr>
          <a:xfrm>
            <a:off x="2298055" y="2261494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678" name="Shape 678"/>
          <p:cNvSpPr/>
          <p:nvPr/>
        </p:nvSpPr>
        <p:spPr>
          <a:xfrm>
            <a:off x="2298055" y="2663329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679" name="Shape 679"/>
          <p:cNvSpPr/>
          <p:nvPr/>
        </p:nvSpPr>
        <p:spPr>
          <a:xfrm>
            <a:off x="2298055" y="3065166"/>
            <a:ext cx="1318634" cy="401858"/>
          </a:xfrm>
          <a:prstGeom prst="rect">
            <a:avLst/>
          </a:prstGeom>
          <a:solidFill>
            <a:srgbClr val="E8A433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rgbClr val="FFFFFF"/>
                </a:solidFill>
              </a:rPr>
              <a:t>P2</a:t>
            </a:r>
          </a:p>
        </p:txBody>
      </p:sp>
      <p:sp>
        <p:nvSpPr>
          <p:cNvPr id="680" name="Shape 680"/>
          <p:cNvSpPr/>
          <p:nvPr/>
        </p:nvSpPr>
        <p:spPr>
          <a:xfrm>
            <a:off x="2298055" y="1457821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681" name="Shape 681"/>
          <p:cNvSpPr/>
          <p:nvPr/>
        </p:nvSpPr>
        <p:spPr>
          <a:xfrm>
            <a:off x="2298055" y="3467002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682" name="Shape 682"/>
          <p:cNvSpPr/>
          <p:nvPr/>
        </p:nvSpPr>
        <p:spPr>
          <a:xfrm>
            <a:off x="1879124" y="2946494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4 KB</a:t>
            </a:r>
          </a:p>
        </p:txBody>
      </p:sp>
      <p:sp>
        <p:nvSpPr>
          <p:cNvPr id="683" name="Shape 683"/>
          <p:cNvSpPr/>
          <p:nvPr/>
        </p:nvSpPr>
        <p:spPr>
          <a:xfrm>
            <a:off x="1879124" y="3328238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5 KB</a:t>
            </a:r>
          </a:p>
        </p:txBody>
      </p:sp>
      <p:sp>
        <p:nvSpPr>
          <p:cNvPr id="684" name="Shape 684"/>
          <p:cNvSpPr/>
          <p:nvPr/>
        </p:nvSpPr>
        <p:spPr>
          <a:xfrm>
            <a:off x="1879124" y="3730074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6 KB</a:t>
            </a:r>
          </a:p>
        </p:txBody>
      </p:sp>
      <p:sp>
        <p:nvSpPr>
          <p:cNvPr id="685" name="Shape 685"/>
          <p:cNvSpPr/>
          <p:nvPr/>
        </p:nvSpPr>
        <p:spPr>
          <a:xfrm>
            <a:off x="1879124" y="2142822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2 KB</a:t>
            </a:r>
          </a:p>
        </p:txBody>
      </p:sp>
      <p:sp>
        <p:nvSpPr>
          <p:cNvPr id="686" name="Shape 686"/>
          <p:cNvSpPr/>
          <p:nvPr/>
        </p:nvSpPr>
        <p:spPr>
          <a:xfrm>
            <a:off x="1879124" y="2544658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3 KB</a:t>
            </a:r>
          </a:p>
        </p:txBody>
      </p:sp>
      <p:sp>
        <p:nvSpPr>
          <p:cNvPr id="687" name="Shape 687"/>
          <p:cNvSpPr/>
          <p:nvPr/>
        </p:nvSpPr>
        <p:spPr>
          <a:xfrm>
            <a:off x="1879124" y="1740986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1 KB</a:t>
            </a:r>
          </a:p>
        </p:txBody>
      </p:sp>
      <p:sp>
        <p:nvSpPr>
          <p:cNvPr id="688" name="Shape 688"/>
          <p:cNvSpPr/>
          <p:nvPr/>
        </p:nvSpPr>
        <p:spPr>
          <a:xfrm>
            <a:off x="1879124" y="1339150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0 KB</a:t>
            </a:r>
          </a:p>
        </p:txBody>
      </p:sp>
      <p:sp>
        <p:nvSpPr>
          <p:cNvPr id="689" name="Shape 689"/>
          <p:cNvSpPr/>
          <p:nvPr/>
        </p:nvSpPr>
        <p:spPr>
          <a:xfrm flipH="1">
            <a:off x="3643306" y="1868870"/>
            <a:ext cx="342494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26789" tIns="26789" rIns="26789" bIns="26789" anchor="ctr"/>
          <a:lstStyle/>
          <a:p>
            <a:pPr lvl="0">
              <a:defRPr sz="2600"/>
            </a:pPr>
            <a:endParaRPr sz="1371">
              <a:solidFill>
                <a:schemeClr val="tx2"/>
              </a:solidFill>
            </a:endParaRPr>
          </a:p>
        </p:txBody>
      </p:sp>
      <p:sp>
        <p:nvSpPr>
          <p:cNvPr id="690" name="Shape 690"/>
          <p:cNvSpPr/>
          <p:nvPr/>
        </p:nvSpPr>
        <p:spPr>
          <a:xfrm>
            <a:off x="3987814" y="1692287"/>
            <a:ext cx="1637868" cy="346169"/>
          </a:xfrm>
          <a:prstGeom prst="rect">
            <a:avLst/>
          </a:prstGeom>
          <a:noFill/>
          <a:ln w="12700">
            <a:noFill/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1898" dirty="0">
                <a:solidFill>
                  <a:schemeClr val="tx2"/>
                </a:solidFill>
              </a:rPr>
              <a:t>base register</a:t>
            </a:r>
          </a:p>
        </p:txBody>
      </p:sp>
      <p:sp>
        <p:nvSpPr>
          <p:cNvPr id="691" name="Shape 691"/>
          <p:cNvSpPr/>
          <p:nvPr/>
        </p:nvSpPr>
        <p:spPr>
          <a:xfrm>
            <a:off x="5920164" y="2352107"/>
            <a:ext cx="1637868" cy="346169"/>
          </a:xfrm>
          <a:prstGeom prst="rect">
            <a:avLst/>
          </a:prstGeom>
          <a:noFill/>
          <a:ln w="12700">
            <a:noFill/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1898">
                <a:solidFill>
                  <a:schemeClr val="tx2"/>
                </a:solidFill>
              </a:rPr>
              <a:t>P1 is running</a:t>
            </a:r>
          </a:p>
        </p:txBody>
      </p:sp>
      <p:sp>
        <p:nvSpPr>
          <p:cNvPr id="20" name="Shape 903"/>
          <p:cNvSpPr txBox="1">
            <a:spLocks/>
          </p:cNvSpPr>
          <p:nvPr/>
        </p:nvSpPr>
        <p:spPr bwMode="auto">
          <a:xfrm>
            <a:off x="214313" y="55563"/>
            <a:ext cx="878681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vert="horz" wrap="square" lIns="130046" tIns="65023" rIns="130046" bIns="65023" numCol="1" rtlCol="0" anchor="b" anchorCtr="0" compatLnSpc="1">
            <a:prstTxWarp prst="textNoShape">
              <a:avLst/>
            </a:prstTxWarp>
            <a:normAutofit fontScale="77500" lnSpcReduction="20000"/>
          </a:bodyPr>
          <a:lstStyle>
            <a:lvl1pPr algn="ctr" defTabSz="473201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6480" kern="1200" baseline="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  <a:lvl2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2pPr>
            <a:lvl3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3pPr>
            <a:lvl4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4pPr>
            <a:lvl5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5pPr>
            <a:lvl6pPr marL="4572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6pPr>
            <a:lvl7pPr marL="9144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7pPr>
            <a:lvl8pPr marL="13716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8pPr>
            <a:lvl9pPr marL="18288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9pPr>
          </a:lstStyle>
          <a:p>
            <a:pPr algn="l">
              <a:defRPr sz="1800">
                <a:solidFill>
                  <a:srgbClr val="000000"/>
                </a:solidFill>
              </a:defRPr>
            </a:pPr>
            <a:r>
              <a:rPr lang="en-HK" sz="4600" dirty="0">
                <a:solidFill>
                  <a:srgbClr val="FFFFFF"/>
                </a:solidFill>
              </a:rPr>
              <a:t>Base Register </a:t>
            </a:r>
          </a:p>
        </p:txBody>
      </p:sp>
    </p:spTree>
    <p:extLst>
      <p:ext uri="{BB962C8B-B14F-4D97-AF65-F5344CB8AC3E}">
        <p14:creationId xmlns:p14="http://schemas.microsoft.com/office/powerpoint/2010/main" val="18620302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" name="Shape 693"/>
          <p:cNvSpPr/>
          <p:nvPr/>
        </p:nvSpPr>
        <p:spPr>
          <a:xfrm>
            <a:off x="2298055" y="1859657"/>
            <a:ext cx="1318634" cy="401858"/>
          </a:xfrm>
          <a:prstGeom prst="rect">
            <a:avLst/>
          </a:prstGeom>
          <a:solidFill>
            <a:srgbClr val="11DBE3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rgbClr val="FFFFFF"/>
                </a:solidFill>
              </a:rPr>
              <a:t>P1</a:t>
            </a:r>
          </a:p>
        </p:txBody>
      </p:sp>
      <p:sp>
        <p:nvSpPr>
          <p:cNvPr id="694" name="Shape 694"/>
          <p:cNvSpPr/>
          <p:nvPr/>
        </p:nvSpPr>
        <p:spPr>
          <a:xfrm>
            <a:off x="2298055" y="2261494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695" name="Shape 695"/>
          <p:cNvSpPr/>
          <p:nvPr/>
        </p:nvSpPr>
        <p:spPr>
          <a:xfrm>
            <a:off x="2298055" y="2663329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696" name="Shape 696"/>
          <p:cNvSpPr/>
          <p:nvPr/>
        </p:nvSpPr>
        <p:spPr>
          <a:xfrm>
            <a:off x="2298055" y="3065166"/>
            <a:ext cx="1318634" cy="401858"/>
          </a:xfrm>
          <a:prstGeom prst="rect">
            <a:avLst/>
          </a:prstGeom>
          <a:solidFill>
            <a:srgbClr val="E8A433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rgbClr val="FFFFFF"/>
                </a:solidFill>
              </a:rPr>
              <a:t>P2</a:t>
            </a:r>
          </a:p>
        </p:txBody>
      </p:sp>
      <p:sp>
        <p:nvSpPr>
          <p:cNvPr id="697" name="Shape 697"/>
          <p:cNvSpPr/>
          <p:nvPr/>
        </p:nvSpPr>
        <p:spPr>
          <a:xfrm>
            <a:off x="2298055" y="1457821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698" name="Shape 698"/>
          <p:cNvSpPr/>
          <p:nvPr/>
        </p:nvSpPr>
        <p:spPr>
          <a:xfrm>
            <a:off x="2298055" y="3467002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699" name="Shape 699"/>
          <p:cNvSpPr/>
          <p:nvPr/>
        </p:nvSpPr>
        <p:spPr>
          <a:xfrm>
            <a:off x="1879124" y="2946494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4 KB</a:t>
            </a:r>
          </a:p>
        </p:txBody>
      </p:sp>
      <p:sp>
        <p:nvSpPr>
          <p:cNvPr id="700" name="Shape 700"/>
          <p:cNvSpPr/>
          <p:nvPr/>
        </p:nvSpPr>
        <p:spPr>
          <a:xfrm>
            <a:off x="1879124" y="3328238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5 KB</a:t>
            </a:r>
          </a:p>
        </p:txBody>
      </p:sp>
      <p:sp>
        <p:nvSpPr>
          <p:cNvPr id="701" name="Shape 701"/>
          <p:cNvSpPr/>
          <p:nvPr/>
        </p:nvSpPr>
        <p:spPr>
          <a:xfrm>
            <a:off x="1879124" y="3730074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6 KB</a:t>
            </a:r>
          </a:p>
        </p:txBody>
      </p:sp>
      <p:sp>
        <p:nvSpPr>
          <p:cNvPr id="702" name="Shape 702"/>
          <p:cNvSpPr/>
          <p:nvPr/>
        </p:nvSpPr>
        <p:spPr>
          <a:xfrm>
            <a:off x="1879124" y="2142822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2 KB</a:t>
            </a:r>
          </a:p>
        </p:txBody>
      </p:sp>
      <p:sp>
        <p:nvSpPr>
          <p:cNvPr id="703" name="Shape 703"/>
          <p:cNvSpPr/>
          <p:nvPr/>
        </p:nvSpPr>
        <p:spPr>
          <a:xfrm>
            <a:off x="1879124" y="2544658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3 KB</a:t>
            </a:r>
          </a:p>
        </p:txBody>
      </p:sp>
      <p:sp>
        <p:nvSpPr>
          <p:cNvPr id="704" name="Shape 704"/>
          <p:cNvSpPr/>
          <p:nvPr/>
        </p:nvSpPr>
        <p:spPr>
          <a:xfrm>
            <a:off x="1879124" y="1740986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1 KB</a:t>
            </a:r>
          </a:p>
        </p:txBody>
      </p:sp>
      <p:sp>
        <p:nvSpPr>
          <p:cNvPr id="705" name="Shape 705"/>
          <p:cNvSpPr/>
          <p:nvPr/>
        </p:nvSpPr>
        <p:spPr>
          <a:xfrm>
            <a:off x="1879124" y="1339150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0 KB</a:t>
            </a:r>
          </a:p>
        </p:txBody>
      </p:sp>
      <p:sp>
        <p:nvSpPr>
          <p:cNvPr id="706" name="Shape 706"/>
          <p:cNvSpPr/>
          <p:nvPr/>
        </p:nvSpPr>
        <p:spPr>
          <a:xfrm flipH="1">
            <a:off x="3643306" y="3074378"/>
            <a:ext cx="342494" cy="1"/>
          </a:xfrm>
          <a:prstGeom prst="line">
            <a:avLst/>
          </a:prstGeom>
          <a:ln w="25400">
            <a:solidFill>
              <a:schemeClr val="tx2"/>
            </a:solidFill>
            <a:miter lim="400000"/>
            <a:tailEnd type="triangle"/>
          </a:ln>
        </p:spPr>
        <p:txBody>
          <a:bodyPr lIns="26789" tIns="26789" rIns="26789" bIns="26789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707" name="Shape 707"/>
          <p:cNvSpPr/>
          <p:nvPr/>
        </p:nvSpPr>
        <p:spPr>
          <a:xfrm>
            <a:off x="3987814" y="2897795"/>
            <a:ext cx="1637868" cy="3461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1898">
                <a:solidFill>
                  <a:schemeClr val="tx2"/>
                </a:solidFill>
              </a:rPr>
              <a:t>base register</a:t>
            </a:r>
          </a:p>
        </p:txBody>
      </p:sp>
      <p:sp>
        <p:nvSpPr>
          <p:cNvPr id="708" name="Shape 708"/>
          <p:cNvSpPr/>
          <p:nvPr/>
        </p:nvSpPr>
        <p:spPr>
          <a:xfrm>
            <a:off x="5920164" y="2352107"/>
            <a:ext cx="1637868" cy="3461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1898" dirty="0">
                <a:solidFill>
                  <a:schemeClr val="tx2"/>
                </a:solidFill>
              </a:rPr>
              <a:t>P2 is running</a:t>
            </a:r>
          </a:p>
        </p:txBody>
      </p:sp>
      <p:sp>
        <p:nvSpPr>
          <p:cNvPr id="20" name="Shape 903"/>
          <p:cNvSpPr txBox="1">
            <a:spLocks/>
          </p:cNvSpPr>
          <p:nvPr/>
        </p:nvSpPr>
        <p:spPr bwMode="auto">
          <a:xfrm>
            <a:off x="214313" y="55563"/>
            <a:ext cx="878681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vert="horz" wrap="square" lIns="130046" tIns="65023" rIns="130046" bIns="65023" numCol="1" rtlCol="0" anchor="b" anchorCtr="0" compatLnSpc="1">
            <a:prstTxWarp prst="textNoShape">
              <a:avLst/>
            </a:prstTxWarp>
            <a:normAutofit fontScale="77500" lnSpcReduction="20000"/>
          </a:bodyPr>
          <a:lstStyle>
            <a:lvl1pPr algn="ctr" defTabSz="473201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6480" kern="1200" baseline="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  <a:lvl2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2pPr>
            <a:lvl3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3pPr>
            <a:lvl4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4pPr>
            <a:lvl5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5pPr>
            <a:lvl6pPr marL="4572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6pPr>
            <a:lvl7pPr marL="9144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7pPr>
            <a:lvl8pPr marL="13716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8pPr>
            <a:lvl9pPr marL="18288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9pPr>
          </a:lstStyle>
          <a:p>
            <a:pPr algn="l">
              <a:defRPr sz="1800">
                <a:solidFill>
                  <a:srgbClr val="000000"/>
                </a:solidFill>
              </a:defRPr>
            </a:pPr>
            <a:r>
              <a:rPr lang="en-HK" sz="4600" dirty="0">
                <a:solidFill>
                  <a:srgbClr val="FFFFFF"/>
                </a:solidFill>
              </a:rPr>
              <a:t>Base Register </a:t>
            </a:r>
          </a:p>
        </p:txBody>
      </p:sp>
    </p:spTree>
    <p:extLst>
      <p:ext uri="{BB962C8B-B14F-4D97-AF65-F5344CB8AC3E}">
        <p14:creationId xmlns:p14="http://schemas.microsoft.com/office/powerpoint/2010/main" val="20948973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Shape 710"/>
          <p:cNvSpPr/>
          <p:nvPr/>
        </p:nvSpPr>
        <p:spPr>
          <a:xfrm>
            <a:off x="2298055" y="1859657"/>
            <a:ext cx="1318634" cy="401858"/>
          </a:xfrm>
          <a:prstGeom prst="rect">
            <a:avLst/>
          </a:prstGeom>
          <a:solidFill>
            <a:srgbClr val="11DBE3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rgbClr val="FFFFFF"/>
                </a:solidFill>
              </a:rPr>
              <a:t>P1</a:t>
            </a:r>
          </a:p>
        </p:txBody>
      </p:sp>
      <p:sp>
        <p:nvSpPr>
          <p:cNvPr id="711" name="Shape 711"/>
          <p:cNvSpPr/>
          <p:nvPr/>
        </p:nvSpPr>
        <p:spPr>
          <a:xfrm>
            <a:off x="2298055" y="2261494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712" name="Shape 712"/>
          <p:cNvSpPr/>
          <p:nvPr/>
        </p:nvSpPr>
        <p:spPr>
          <a:xfrm>
            <a:off x="2298055" y="2663329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713" name="Shape 713"/>
          <p:cNvSpPr/>
          <p:nvPr/>
        </p:nvSpPr>
        <p:spPr>
          <a:xfrm>
            <a:off x="2298055" y="3065166"/>
            <a:ext cx="1318634" cy="401858"/>
          </a:xfrm>
          <a:prstGeom prst="rect">
            <a:avLst/>
          </a:prstGeom>
          <a:solidFill>
            <a:srgbClr val="E8A433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rgbClr val="FFFFFF"/>
                </a:solidFill>
              </a:rPr>
              <a:t>P2</a:t>
            </a:r>
          </a:p>
        </p:txBody>
      </p:sp>
      <p:sp>
        <p:nvSpPr>
          <p:cNvPr id="714" name="Shape 714"/>
          <p:cNvSpPr/>
          <p:nvPr/>
        </p:nvSpPr>
        <p:spPr>
          <a:xfrm>
            <a:off x="2298055" y="1457821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715" name="Shape 715"/>
          <p:cNvSpPr/>
          <p:nvPr/>
        </p:nvSpPr>
        <p:spPr>
          <a:xfrm>
            <a:off x="2298055" y="3467002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716" name="Shape 716"/>
          <p:cNvSpPr/>
          <p:nvPr/>
        </p:nvSpPr>
        <p:spPr>
          <a:xfrm>
            <a:off x="1879124" y="2946494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4 KB</a:t>
            </a:r>
          </a:p>
        </p:txBody>
      </p:sp>
      <p:sp>
        <p:nvSpPr>
          <p:cNvPr id="717" name="Shape 717"/>
          <p:cNvSpPr/>
          <p:nvPr/>
        </p:nvSpPr>
        <p:spPr>
          <a:xfrm>
            <a:off x="1879124" y="3328238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5 KB</a:t>
            </a:r>
          </a:p>
        </p:txBody>
      </p:sp>
      <p:sp>
        <p:nvSpPr>
          <p:cNvPr id="718" name="Shape 718"/>
          <p:cNvSpPr/>
          <p:nvPr/>
        </p:nvSpPr>
        <p:spPr>
          <a:xfrm>
            <a:off x="1879124" y="3730074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6 KB</a:t>
            </a:r>
          </a:p>
        </p:txBody>
      </p:sp>
      <p:sp>
        <p:nvSpPr>
          <p:cNvPr id="719" name="Shape 719"/>
          <p:cNvSpPr/>
          <p:nvPr/>
        </p:nvSpPr>
        <p:spPr>
          <a:xfrm>
            <a:off x="1879124" y="2142822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2 KB</a:t>
            </a:r>
          </a:p>
        </p:txBody>
      </p:sp>
      <p:sp>
        <p:nvSpPr>
          <p:cNvPr id="720" name="Shape 720"/>
          <p:cNvSpPr/>
          <p:nvPr/>
        </p:nvSpPr>
        <p:spPr>
          <a:xfrm>
            <a:off x="1879124" y="2544658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3 KB</a:t>
            </a:r>
          </a:p>
        </p:txBody>
      </p:sp>
      <p:sp>
        <p:nvSpPr>
          <p:cNvPr id="721" name="Shape 721"/>
          <p:cNvSpPr/>
          <p:nvPr/>
        </p:nvSpPr>
        <p:spPr>
          <a:xfrm>
            <a:off x="1879124" y="1740986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1 KB</a:t>
            </a:r>
          </a:p>
        </p:txBody>
      </p:sp>
      <p:sp>
        <p:nvSpPr>
          <p:cNvPr id="722" name="Shape 722"/>
          <p:cNvSpPr/>
          <p:nvPr/>
        </p:nvSpPr>
        <p:spPr>
          <a:xfrm>
            <a:off x="1879124" y="1339150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0 KB</a:t>
            </a:r>
          </a:p>
        </p:txBody>
      </p:sp>
      <p:sp>
        <p:nvSpPr>
          <p:cNvPr id="723" name="Shape 723"/>
          <p:cNvSpPr/>
          <p:nvPr/>
        </p:nvSpPr>
        <p:spPr>
          <a:xfrm>
            <a:off x="4491975" y="1598897"/>
            <a:ext cx="1535516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 dirty="0">
                <a:solidFill>
                  <a:schemeClr val="tx2"/>
                </a:solidFill>
              </a:rPr>
              <a:t>P1: load 100, R1</a:t>
            </a:r>
          </a:p>
        </p:txBody>
      </p:sp>
      <p:sp>
        <p:nvSpPr>
          <p:cNvPr id="724" name="Shape 724"/>
          <p:cNvSpPr/>
          <p:nvPr/>
        </p:nvSpPr>
        <p:spPr>
          <a:xfrm flipV="1">
            <a:off x="6098250" y="1376899"/>
            <a:ext cx="1" cy="2171048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26789" tIns="26789" rIns="26789" bIns="26789" anchor="ctr"/>
          <a:lstStyle/>
          <a:p>
            <a:pPr lvl="0">
              <a:defRPr sz="2600"/>
            </a:pPr>
            <a:endParaRPr sz="1371">
              <a:solidFill>
                <a:schemeClr val="tx2"/>
              </a:solidFill>
            </a:endParaRPr>
          </a:p>
        </p:txBody>
      </p:sp>
      <p:sp>
        <p:nvSpPr>
          <p:cNvPr id="725" name="Shape 725"/>
          <p:cNvSpPr/>
          <p:nvPr/>
        </p:nvSpPr>
        <p:spPr>
          <a:xfrm flipH="1" flipV="1">
            <a:off x="4597773" y="1547739"/>
            <a:ext cx="2865454" cy="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26789" tIns="26789" rIns="26789" bIns="26789" anchor="ctr"/>
          <a:lstStyle/>
          <a:p>
            <a:pPr lvl="0">
              <a:defRPr sz="2600"/>
            </a:pPr>
            <a:endParaRPr sz="1371">
              <a:solidFill>
                <a:schemeClr val="tx2"/>
              </a:solidFill>
            </a:endParaRPr>
          </a:p>
        </p:txBody>
      </p:sp>
      <p:sp>
        <p:nvSpPr>
          <p:cNvPr id="726" name="Shape 726"/>
          <p:cNvSpPr/>
          <p:nvPr/>
        </p:nvSpPr>
        <p:spPr>
          <a:xfrm>
            <a:off x="4668533" y="1331006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 dirty="0">
                <a:solidFill>
                  <a:schemeClr val="tx2"/>
                </a:solidFill>
              </a:rPr>
              <a:t>Virtual</a:t>
            </a:r>
          </a:p>
        </p:txBody>
      </p:sp>
      <p:sp>
        <p:nvSpPr>
          <p:cNvPr id="727" name="Shape 727"/>
          <p:cNvSpPr/>
          <p:nvPr/>
        </p:nvSpPr>
        <p:spPr>
          <a:xfrm>
            <a:off x="6141932" y="1331006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Physical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491974" y="998033"/>
            <a:ext cx="1588897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/>
              <a:t>(Decimal notation)</a:t>
            </a:r>
          </a:p>
        </p:txBody>
      </p:sp>
      <p:sp>
        <p:nvSpPr>
          <p:cNvPr id="23" name="Shape 903"/>
          <p:cNvSpPr txBox="1">
            <a:spLocks/>
          </p:cNvSpPr>
          <p:nvPr/>
        </p:nvSpPr>
        <p:spPr bwMode="auto">
          <a:xfrm>
            <a:off x="214313" y="55563"/>
            <a:ext cx="878681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vert="horz" wrap="square" lIns="130046" tIns="65023" rIns="130046" bIns="65023" numCol="1" rtlCol="0" anchor="b" anchorCtr="0" compatLnSpc="1">
            <a:prstTxWarp prst="textNoShape">
              <a:avLst/>
            </a:prstTxWarp>
            <a:normAutofit fontScale="77500" lnSpcReduction="20000"/>
          </a:bodyPr>
          <a:lstStyle>
            <a:lvl1pPr algn="ctr" defTabSz="473201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6480" kern="1200" baseline="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  <a:lvl2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2pPr>
            <a:lvl3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3pPr>
            <a:lvl4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4pPr>
            <a:lvl5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5pPr>
            <a:lvl6pPr marL="4572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6pPr>
            <a:lvl7pPr marL="9144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7pPr>
            <a:lvl8pPr marL="13716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8pPr>
            <a:lvl9pPr marL="18288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9pPr>
          </a:lstStyle>
          <a:p>
            <a:pPr algn="l">
              <a:defRPr sz="1800">
                <a:solidFill>
                  <a:srgbClr val="000000"/>
                </a:solidFill>
              </a:defRPr>
            </a:pPr>
            <a:r>
              <a:rPr lang="en-HK" sz="4600" dirty="0">
                <a:solidFill>
                  <a:srgbClr val="FFFFFF"/>
                </a:solidFill>
              </a:rPr>
              <a:t>Base Register </a:t>
            </a:r>
          </a:p>
        </p:txBody>
      </p:sp>
    </p:spTree>
    <p:extLst>
      <p:ext uri="{BB962C8B-B14F-4D97-AF65-F5344CB8AC3E}">
        <p14:creationId xmlns:p14="http://schemas.microsoft.com/office/powerpoint/2010/main" val="14515389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" name="Shape 729"/>
          <p:cNvSpPr/>
          <p:nvPr/>
        </p:nvSpPr>
        <p:spPr>
          <a:xfrm>
            <a:off x="2298055" y="1859657"/>
            <a:ext cx="1318634" cy="401858"/>
          </a:xfrm>
          <a:prstGeom prst="rect">
            <a:avLst/>
          </a:prstGeom>
          <a:solidFill>
            <a:srgbClr val="11DBE3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rgbClr val="FFFFFF"/>
                </a:solidFill>
              </a:rPr>
              <a:t>P1</a:t>
            </a:r>
          </a:p>
        </p:txBody>
      </p:sp>
      <p:sp>
        <p:nvSpPr>
          <p:cNvPr id="730" name="Shape 730"/>
          <p:cNvSpPr/>
          <p:nvPr/>
        </p:nvSpPr>
        <p:spPr>
          <a:xfrm>
            <a:off x="2298055" y="2261494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731" name="Shape 731"/>
          <p:cNvSpPr/>
          <p:nvPr/>
        </p:nvSpPr>
        <p:spPr>
          <a:xfrm>
            <a:off x="2298055" y="2663329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732" name="Shape 732"/>
          <p:cNvSpPr/>
          <p:nvPr/>
        </p:nvSpPr>
        <p:spPr>
          <a:xfrm>
            <a:off x="2298055" y="3065166"/>
            <a:ext cx="1318634" cy="401858"/>
          </a:xfrm>
          <a:prstGeom prst="rect">
            <a:avLst/>
          </a:prstGeom>
          <a:solidFill>
            <a:srgbClr val="E8A433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rgbClr val="FFFFFF"/>
                </a:solidFill>
              </a:rPr>
              <a:t>P2</a:t>
            </a:r>
          </a:p>
        </p:txBody>
      </p:sp>
      <p:sp>
        <p:nvSpPr>
          <p:cNvPr id="733" name="Shape 733"/>
          <p:cNvSpPr/>
          <p:nvPr/>
        </p:nvSpPr>
        <p:spPr>
          <a:xfrm>
            <a:off x="2298055" y="1457821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734" name="Shape 734"/>
          <p:cNvSpPr/>
          <p:nvPr/>
        </p:nvSpPr>
        <p:spPr>
          <a:xfrm>
            <a:off x="2298055" y="3467002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735" name="Shape 735"/>
          <p:cNvSpPr/>
          <p:nvPr/>
        </p:nvSpPr>
        <p:spPr>
          <a:xfrm>
            <a:off x="1879124" y="2946494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4 KB</a:t>
            </a:r>
          </a:p>
        </p:txBody>
      </p:sp>
      <p:sp>
        <p:nvSpPr>
          <p:cNvPr id="736" name="Shape 736"/>
          <p:cNvSpPr/>
          <p:nvPr/>
        </p:nvSpPr>
        <p:spPr>
          <a:xfrm>
            <a:off x="1879124" y="3328238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5 KB</a:t>
            </a:r>
          </a:p>
        </p:txBody>
      </p:sp>
      <p:sp>
        <p:nvSpPr>
          <p:cNvPr id="737" name="Shape 737"/>
          <p:cNvSpPr/>
          <p:nvPr/>
        </p:nvSpPr>
        <p:spPr>
          <a:xfrm>
            <a:off x="1879124" y="3730074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6 KB</a:t>
            </a:r>
          </a:p>
        </p:txBody>
      </p:sp>
      <p:sp>
        <p:nvSpPr>
          <p:cNvPr id="738" name="Shape 738"/>
          <p:cNvSpPr/>
          <p:nvPr/>
        </p:nvSpPr>
        <p:spPr>
          <a:xfrm>
            <a:off x="1879124" y="2142822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2 KB</a:t>
            </a:r>
          </a:p>
        </p:txBody>
      </p:sp>
      <p:sp>
        <p:nvSpPr>
          <p:cNvPr id="739" name="Shape 739"/>
          <p:cNvSpPr/>
          <p:nvPr/>
        </p:nvSpPr>
        <p:spPr>
          <a:xfrm>
            <a:off x="1879124" y="2544658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3 KB</a:t>
            </a:r>
          </a:p>
        </p:txBody>
      </p:sp>
      <p:sp>
        <p:nvSpPr>
          <p:cNvPr id="740" name="Shape 740"/>
          <p:cNvSpPr/>
          <p:nvPr/>
        </p:nvSpPr>
        <p:spPr>
          <a:xfrm>
            <a:off x="1879124" y="1740986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1 KB</a:t>
            </a:r>
          </a:p>
        </p:txBody>
      </p:sp>
      <p:sp>
        <p:nvSpPr>
          <p:cNvPr id="741" name="Shape 741"/>
          <p:cNvSpPr/>
          <p:nvPr/>
        </p:nvSpPr>
        <p:spPr>
          <a:xfrm>
            <a:off x="1879124" y="1339150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0 KB</a:t>
            </a:r>
          </a:p>
        </p:txBody>
      </p:sp>
      <p:sp>
        <p:nvSpPr>
          <p:cNvPr id="742" name="Shape 742"/>
          <p:cNvSpPr/>
          <p:nvPr/>
        </p:nvSpPr>
        <p:spPr>
          <a:xfrm>
            <a:off x="4460633" y="1598897"/>
            <a:ext cx="1566858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 dirty="0">
                <a:solidFill>
                  <a:schemeClr val="tx2"/>
                </a:solidFill>
              </a:rPr>
              <a:t>P1: load 100, R1</a:t>
            </a:r>
          </a:p>
        </p:txBody>
      </p:sp>
      <p:sp>
        <p:nvSpPr>
          <p:cNvPr id="743" name="Shape 743"/>
          <p:cNvSpPr/>
          <p:nvPr/>
        </p:nvSpPr>
        <p:spPr>
          <a:xfrm flipV="1">
            <a:off x="6098250" y="1376899"/>
            <a:ext cx="1" cy="2171048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26789" tIns="26789" rIns="26789" bIns="26789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744" name="Shape 744"/>
          <p:cNvSpPr/>
          <p:nvPr/>
        </p:nvSpPr>
        <p:spPr>
          <a:xfrm flipH="1" flipV="1">
            <a:off x="4597773" y="1556792"/>
            <a:ext cx="2865454" cy="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26789" tIns="26789" rIns="26789" bIns="26789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745" name="Shape 745"/>
          <p:cNvSpPr/>
          <p:nvPr/>
        </p:nvSpPr>
        <p:spPr>
          <a:xfrm>
            <a:off x="6141932" y="1598897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 load 1124, R1</a:t>
            </a:r>
          </a:p>
        </p:txBody>
      </p:sp>
      <p:sp>
        <p:nvSpPr>
          <p:cNvPr id="746" name="Shape 746"/>
          <p:cNvSpPr/>
          <p:nvPr/>
        </p:nvSpPr>
        <p:spPr>
          <a:xfrm>
            <a:off x="4668533" y="1331006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 dirty="0">
                <a:solidFill>
                  <a:schemeClr val="tx2"/>
                </a:solidFill>
              </a:rPr>
              <a:t>Virtual</a:t>
            </a:r>
          </a:p>
        </p:txBody>
      </p:sp>
      <p:sp>
        <p:nvSpPr>
          <p:cNvPr id="747" name="Shape 747"/>
          <p:cNvSpPr/>
          <p:nvPr/>
        </p:nvSpPr>
        <p:spPr>
          <a:xfrm>
            <a:off x="6141932" y="1331006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Physical</a:t>
            </a:r>
          </a:p>
        </p:txBody>
      </p:sp>
      <p:sp>
        <p:nvSpPr>
          <p:cNvPr id="748" name="Shape 748"/>
          <p:cNvSpPr/>
          <p:nvPr/>
        </p:nvSpPr>
        <p:spPr>
          <a:xfrm>
            <a:off x="3632061" y="1886318"/>
            <a:ext cx="110157" cy="1101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2" name="TextBox 1"/>
          <p:cNvSpPr txBox="1"/>
          <p:nvPr/>
        </p:nvSpPr>
        <p:spPr>
          <a:xfrm>
            <a:off x="7775762" y="1588949"/>
            <a:ext cx="117051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/>
              <a:t>(1024 + 100)</a:t>
            </a:r>
          </a:p>
        </p:txBody>
      </p:sp>
      <p:sp>
        <p:nvSpPr>
          <p:cNvPr id="25" name="Shape 903"/>
          <p:cNvSpPr txBox="1">
            <a:spLocks/>
          </p:cNvSpPr>
          <p:nvPr/>
        </p:nvSpPr>
        <p:spPr bwMode="auto">
          <a:xfrm>
            <a:off x="214313" y="55563"/>
            <a:ext cx="878681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vert="horz" wrap="square" lIns="130046" tIns="65023" rIns="130046" bIns="65023" numCol="1" rtlCol="0" anchor="b" anchorCtr="0" compatLnSpc="1">
            <a:prstTxWarp prst="textNoShape">
              <a:avLst/>
            </a:prstTxWarp>
            <a:normAutofit fontScale="77500" lnSpcReduction="20000"/>
          </a:bodyPr>
          <a:lstStyle>
            <a:lvl1pPr algn="ctr" defTabSz="473201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6480" kern="1200" baseline="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  <a:lvl2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2pPr>
            <a:lvl3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3pPr>
            <a:lvl4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4pPr>
            <a:lvl5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5pPr>
            <a:lvl6pPr marL="4572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6pPr>
            <a:lvl7pPr marL="9144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7pPr>
            <a:lvl8pPr marL="13716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8pPr>
            <a:lvl9pPr marL="18288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9pPr>
          </a:lstStyle>
          <a:p>
            <a:pPr algn="l">
              <a:defRPr sz="1800">
                <a:solidFill>
                  <a:srgbClr val="000000"/>
                </a:solidFill>
              </a:defRPr>
            </a:pPr>
            <a:r>
              <a:rPr lang="en-HK" sz="4600" dirty="0">
                <a:solidFill>
                  <a:srgbClr val="FFFFFF"/>
                </a:solidFill>
              </a:rPr>
              <a:t>Base Register </a:t>
            </a:r>
          </a:p>
        </p:txBody>
      </p:sp>
    </p:spTree>
    <p:extLst>
      <p:ext uri="{BB962C8B-B14F-4D97-AF65-F5344CB8AC3E}">
        <p14:creationId xmlns:p14="http://schemas.microsoft.com/office/powerpoint/2010/main" val="11259082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0" name="Shape 750"/>
          <p:cNvSpPr/>
          <p:nvPr/>
        </p:nvSpPr>
        <p:spPr>
          <a:xfrm>
            <a:off x="2298055" y="1859657"/>
            <a:ext cx="1318634" cy="401858"/>
          </a:xfrm>
          <a:prstGeom prst="rect">
            <a:avLst/>
          </a:prstGeom>
          <a:solidFill>
            <a:srgbClr val="11DBE3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rgbClr val="FFFFFF"/>
                </a:solidFill>
              </a:rPr>
              <a:t>P1</a:t>
            </a:r>
          </a:p>
        </p:txBody>
      </p:sp>
      <p:sp>
        <p:nvSpPr>
          <p:cNvPr id="751" name="Shape 751"/>
          <p:cNvSpPr/>
          <p:nvPr/>
        </p:nvSpPr>
        <p:spPr>
          <a:xfrm>
            <a:off x="2298055" y="2261494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752" name="Shape 752"/>
          <p:cNvSpPr/>
          <p:nvPr/>
        </p:nvSpPr>
        <p:spPr>
          <a:xfrm>
            <a:off x="2298055" y="2663329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753" name="Shape 753"/>
          <p:cNvSpPr/>
          <p:nvPr/>
        </p:nvSpPr>
        <p:spPr>
          <a:xfrm>
            <a:off x="2298055" y="3065166"/>
            <a:ext cx="1318634" cy="401858"/>
          </a:xfrm>
          <a:prstGeom prst="rect">
            <a:avLst/>
          </a:prstGeom>
          <a:solidFill>
            <a:srgbClr val="E8A433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rgbClr val="FFFFFF"/>
                </a:solidFill>
              </a:rPr>
              <a:t>P2</a:t>
            </a:r>
          </a:p>
        </p:txBody>
      </p:sp>
      <p:sp>
        <p:nvSpPr>
          <p:cNvPr id="754" name="Shape 754"/>
          <p:cNvSpPr/>
          <p:nvPr/>
        </p:nvSpPr>
        <p:spPr>
          <a:xfrm>
            <a:off x="2298055" y="1457821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755" name="Shape 755"/>
          <p:cNvSpPr/>
          <p:nvPr/>
        </p:nvSpPr>
        <p:spPr>
          <a:xfrm>
            <a:off x="2298055" y="3467002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756" name="Shape 756"/>
          <p:cNvSpPr/>
          <p:nvPr/>
        </p:nvSpPr>
        <p:spPr>
          <a:xfrm>
            <a:off x="1879124" y="2946494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4 KB</a:t>
            </a:r>
          </a:p>
        </p:txBody>
      </p:sp>
      <p:sp>
        <p:nvSpPr>
          <p:cNvPr id="757" name="Shape 757"/>
          <p:cNvSpPr/>
          <p:nvPr/>
        </p:nvSpPr>
        <p:spPr>
          <a:xfrm>
            <a:off x="1879124" y="3328238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5 KB</a:t>
            </a:r>
          </a:p>
        </p:txBody>
      </p:sp>
      <p:sp>
        <p:nvSpPr>
          <p:cNvPr id="758" name="Shape 758"/>
          <p:cNvSpPr/>
          <p:nvPr/>
        </p:nvSpPr>
        <p:spPr>
          <a:xfrm>
            <a:off x="1879124" y="3730074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6 KB</a:t>
            </a:r>
          </a:p>
        </p:txBody>
      </p:sp>
      <p:sp>
        <p:nvSpPr>
          <p:cNvPr id="759" name="Shape 759"/>
          <p:cNvSpPr/>
          <p:nvPr/>
        </p:nvSpPr>
        <p:spPr>
          <a:xfrm>
            <a:off x="1879124" y="2142822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2 KB</a:t>
            </a:r>
          </a:p>
        </p:txBody>
      </p:sp>
      <p:sp>
        <p:nvSpPr>
          <p:cNvPr id="760" name="Shape 760"/>
          <p:cNvSpPr/>
          <p:nvPr/>
        </p:nvSpPr>
        <p:spPr>
          <a:xfrm>
            <a:off x="1879124" y="2544658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3 KB</a:t>
            </a:r>
          </a:p>
        </p:txBody>
      </p:sp>
      <p:sp>
        <p:nvSpPr>
          <p:cNvPr id="761" name="Shape 761"/>
          <p:cNvSpPr/>
          <p:nvPr/>
        </p:nvSpPr>
        <p:spPr>
          <a:xfrm>
            <a:off x="1879124" y="1740986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1 KB</a:t>
            </a:r>
          </a:p>
        </p:txBody>
      </p:sp>
      <p:sp>
        <p:nvSpPr>
          <p:cNvPr id="762" name="Shape 762"/>
          <p:cNvSpPr/>
          <p:nvPr/>
        </p:nvSpPr>
        <p:spPr>
          <a:xfrm>
            <a:off x="1879124" y="1339150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0 KB</a:t>
            </a:r>
          </a:p>
        </p:txBody>
      </p:sp>
      <p:sp>
        <p:nvSpPr>
          <p:cNvPr id="763" name="Shape 763"/>
          <p:cNvSpPr/>
          <p:nvPr/>
        </p:nvSpPr>
        <p:spPr>
          <a:xfrm>
            <a:off x="4427985" y="1598897"/>
            <a:ext cx="1599506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 dirty="0">
                <a:solidFill>
                  <a:schemeClr val="tx2"/>
                </a:solidFill>
              </a:rPr>
              <a:t>P1: load 100, R1</a:t>
            </a:r>
          </a:p>
        </p:txBody>
      </p:sp>
      <p:sp>
        <p:nvSpPr>
          <p:cNvPr id="764" name="Shape 764"/>
          <p:cNvSpPr/>
          <p:nvPr/>
        </p:nvSpPr>
        <p:spPr>
          <a:xfrm flipV="1">
            <a:off x="6098250" y="1376899"/>
            <a:ext cx="1" cy="2171048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26789" tIns="26789" rIns="26789" bIns="26789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765" name="Shape 765"/>
          <p:cNvSpPr/>
          <p:nvPr/>
        </p:nvSpPr>
        <p:spPr>
          <a:xfrm flipH="1" flipV="1">
            <a:off x="4597773" y="1556792"/>
            <a:ext cx="2865454" cy="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26789" tIns="26789" rIns="26789" bIns="26789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766" name="Shape 766"/>
          <p:cNvSpPr/>
          <p:nvPr/>
        </p:nvSpPr>
        <p:spPr>
          <a:xfrm>
            <a:off x="6141932" y="1598897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 load 1124, R1</a:t>
            </a:r>
          </a:p>
        </p:txBody>
      </p:sp>
      <p:sp>
        <p:nvSpPr>
          <p:cNvPr id="767" name="Shape 767"/>
          <p:cNvSpPr/>
          <p:nvPr/>
        </p:nvSpPr>
        <p:spPr>
          <a:xfrm>
            <a:off x="4668533" y="1331006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 dirty="0">
                <a:solidFill>
                  <a:schemeClr val="tx2"/>
                </a:solidFill>
              </a:rPr>
              <a:t>Virtual</a:t>
            </a:r>
          </a:p>
        </p:txBody>
      </p:sp>
      <p:sp>
        <p:nvSpPr>
          <p:cNvPr id="768" name="Shape 768"/>
          <p:cNvSpPr/>
          <p:nvPr/>
        </p:nvSpPr>
        <p:spPr>
          <a:xfrm>
            <a:off x="6141932" y="1331006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Physical</a:t>
            </a:r>
          </a:p>
        </p:txBody>
      </p:sp>
      <p:sp>
        <p:nvSpPr>
          <p:cNvPr id="769" name="Shape 769"/>
          <p:cNvSpPr/>
          <p:nvPr/>
        </p:nvSpPr>
        <p:spPr>
          <a:xfrm>
            <a:off x="4427985" y="1866788"/>
            <a:ext cx="1599505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 dirty="0">
                <a:solidFill>
                  <a:schemeClr val="tx2"/>
                </a:solidFill>
              </a:rPr>
              <a:t>P2: load 100, R1</a:t>
            </a:r>
          </a:p>
        </p:txBody>
      </p:sp>
      <p:sp>
        <p:nvSpPr>
          <p:cNvPr id="24" name="Shape 903"/>
          <p:cNvSpPr txBox="1">
            <a:spLocks/>
          </p:cNvSpPr>
          <p:nvPr/>
        </p:nvSpPr>
        <p:spPr bwMode="auto">
          <a:xfrm>
            <a:off x="214313" y="55563"/>
            <a:ext cx="878681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vert="horz" wrap="square" lIns="130046" tIns="65023" rIns="130046" bIns="65023" numCol="1" rtlCol="0" anchor="b" anchorCtr="0" compatLnSpc="1">
            <a:prstTxWarp prst="textNoShape">
              <a:avLst/>
            </a:prstTxWarp>
            <a:normAutofit fontScale="77500" lnSpcReduction="20000"/>
          </a:bodyPr>
          <a:lstStyle>
            <a:lvl1pPr algn="ctr" defTabSz="473201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6480" kern="1200" baseline="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  <a:lvl2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2pPr>
            <a:lvl3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3pPr>
            <a:lvl4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4pPr>
            <a:lvl5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5pPr>
            <a:lvl6pPr marL="4572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6pPr>
            <a:lvl7pPr marL="9144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7pPr>
            <a:lvl8pPr marL="13716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8pPr>
            <a:lvl9pPr marL="18288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9pPr>
          </a:lstStyle>
          <a:p>
            <a:pPr algn="l">
              <a:defRPr sz="1800">
                <a:solidFill>
                  <a:srgbClr val="000000"/>
                </a:solidFill>
              </a:defRPr>
            </a:pPr>
            <a:r>
              <a:rPr lang="en-HK" sz="4600" dirty="0">
                <a:solidFill>
                  <a:srgbClr val="FFFFFF"/>
                </a:solidFill>
              </a:rPr>
              <a:t>Base Register </a:t>
            </a:r>
          </a:p>
        </p:txBody>
      </p:sp>
    </p:spTree>
    <p:extLst>
      <p:ext uri="{BB962C8B-B14F-4D97-AF65-F5344CB8AC3E}">
        <p14:creationId xmlns:p14="http://schemas.microsoft.com/office/powerpoint/2010/main" val="307863415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1" name="Shape 771"/>
          <p:cNvSpPr/>
          <p:nvPr/>
        </p:nvSpPr>
        <p:spPr>
          <a:xfrm>
            <a:off x="2298055" y="1859657"/>
            <a:ext cx="1318634" cy="401858"/>
          </a:xfrm>
          <a:prstGeom prst="rect">
            <a:avLst/>
          </a:prstGeom>
          <a:solidFill>
            <a:srgbClr val="11DBE3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rgbClr val="FFFFFF"/>
                </a:solidFill>
              </a:rPr>
              <a:t>P1</a:t>
            </a:r>
          </a:p>
        </p:txBody>
      </p:sp>
      <p:sp>
        <p:nvSpPr>
          <p:cNvPr id="772" name="Shape 772"/>
          <p:cNvSpPr/>
          <p:nvPr/>
        </p:nvSpPr>
        <p:spPr>
          <a:xfrm>
            <a:off x="2298055" y="2261494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773" name="Shape 773"/>
          <p:cNvSpPr/>
          <p:nvPr/>
        </p:nvSpPr>
        <p:spPr>
          <a:xfrm>
            <a:off x="2298055" y="2663329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774" name="Shape 774"/>
          <p:cNvSpPr/>
          <p:nvPr/>
        </p:nvSpPr>
        <p:spPr>
          <a:xfrm>
            <a:off x="2298055" y="3065166"/>
            <a:ext cx="1318634" cy="401858"/>
          </a:xfrm>
          <a:prstGeom prst="rect">
            <a:avLst/>
          </a:prstGeom>
          <a:solidFill>
            <a:srgbClr val="E8A433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rgbClr val="FFFFFF"/>
                </a:solidFill>
              </a:rPr>
              <a:t>P2</a:t>
            </a:r>
          </a:p>
        </p:txBody>
      </p:sp>
      <p:sp>
        <p:nvSpPr>
          <p:cNvPr id="775" name="Shape 775"/>
          <p:cNvSpPr/>
          <p:nvPr/>
        </p:nvSpPr>
        <p:spPr>
          <a:xfrm>
            <a:off x="2298055" y="1457821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776" name="Shape 776"/>
          <p:cNvSpPr/>
          <p:nvPr/>
        </p:nvSpPr>
        <p:spPr>
          <a:xfrm>
            <a:off x="2298055" y="3467002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777" name="Shape 777"/>
          <p:cNvSpPr/>
          <p:nvPr/>
        </p:nvSpPr>
        <p:spPr>
          <a:xfrm>
            <a:off x="1879124" y="2946494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4 KB</a:t>
            </a:r>
          </a:p>
        </p:txBody>
      </p:sp>
      <p:sp>
        <p:nvSpPr>
          <p:cNvPr id="778" name="Shape 778"/>
          <p:cNvSpPr/>
          <p:nvPr/>
        </p:nvSpPr>
        <p:spPr>
          <a:xfrm>
            <a:off x="1879124" y="3328238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5 KB</a:t>
            </a:r>
          </a:p>
        </p:txBody>
      </p:sp>
      <p:sp>
        <p:nvSpPr>
          <p:cNvPr id="779" name="Shape 779"/>
          <p:cNvSpPr/>
          <p:nvPr/>
        </p:nvSpPr>
        <p:spPr>
          <a:xfrm>
            <a:off x="1879124" y="3730074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6 KB</a:t>
            </a:r>
          </a:p>
        </p:txBody>
      </p:sp>
      <p:sp>
        <p:nvSpPr>
          <p:cNvPr id="780" name="Shape 780"/>
          <p:cNvSpPr/>
          <p:nvPr/>
        </p:nvSpPr>
        <p:spPr>
          <a:xfrm>
            <a:off x="1879124" y="2142822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2 KB</a:t>
            </a:r>
          </a:p>
        </p:txBody>
      </p:sp>
      <p:sp>
        <p:nvSpPr>
          <p:cNvPr id="781" name="Shape 781"/>
          <p:cNvSpPr/>
          <p:nvPr/>
        </p:nvSpPr>
        <p:spPr>
          <a:xfrm>
            <a:off x="1879124" y="2544658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3 KB</a:t>
            </a:r>
          </a:p>
        </p:txBody>
      </p:sp>
      <p:sp>
        <p:nvSpPr>
          <p:cNvPr id="782" name="Shape 782"/>
          <p:cNvSpPr/>
          <p:nvPr/>
        </p:nvSpPr>
        <p:spPr>
          <a:xfrm>
            <a:off x="1879124" y="1740986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1 KB</a:t>
            </a:r>
          </a:p>
        </p:txBody>
      </p:sp>
      <p:sp>
        <p:nvSpPr>
          <p:cNvPr id="783" name="Shape 783"/>
          <p:cNvSpPr/>
          <p:nvPr/>
        </p:nvSpPr>
        <p:spPr>
          <a:xfrm>
            <a:off x="1879124" y="1339150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0 KB</a:t>
            </a:r>
          </a:p>
        </p:txBody>
      </p:sp>
      <p:sp>
        <p:nvSpPr>
          <p:cNvPr id="784" name="Shape 784"/>
          <p:cNvSpPr/>
          <p:nvPr/>
        </p:nvSpPr>
        <p:spPr>
          <a:xfrm>
            <a:off x="4509303" y="1598897"/>
            <a:ext cx="1518188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 dirty="0">
                <a:solidFill>
                  <a:schemeClr val="tx2"/>
                </a:solidFill>
              </a:rPr>
              <a:t>P1: load 100, R1</a:t>
            </a:r>
          </a:p>
        </p:txBody>
      </p:sp>
      <p:sp>
        <p:nvSpPr>
          <p:cNvPr id="785" name="Shape 785"/>
          <p:cNvSpPr/>
          <p:nvPr/>
        </p:nvSpPr>
        <p:spPr>
          <a:xfrm flipV="1">
            <a:off x="6098250" y="1376899"/>
            <a:ext cx="1" cy="2171048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26789" tIns="26789" rIns="26789" bIns="26789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786" name="Shape 786"/>
          <p:cNvSpPr/>
          <p:nvPr/>
        </p:nvSpPr>
        <p:spPr>
          <a:xfrm flipH="1" flipV="1">
            <a:off x="4597773" y="1589681"/>
            <a:ext cx="2865454" cy="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26789" tIns="26789" rIns="26789" bIns="26789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787" name="Shape 787"/>
          <p:cNvSpPr/>
          <p:nvPr/>
        </p:nvSpPr>
        <p:spPr>
          <a:xfrm>
            <a:off x="6141932" y="1598897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 load 1124, R1</a:t>
            </a:r>
          </a:p>
        </p:txBody>
      </p:sp>
      <p:sp>
        <p:nvSpPr>
          <p:cNvPr id="788" name="Shape 788"/>
          <p:cNvSpPr/>
          <p:nvPr/>
        </p:nvSpPr>
        <p:spPr>
          <a:xfrm>
            <a:off x="4668533" y="1331006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 dirty="0">
                <a:solidFill>
                  <a:schemeClr val="tx2"/>
                </a:solidFill>
              </a:rPr>
              <a:t>Virtual</a:t>
            </a:r>
          </a:p>
        </p:txBody>
      </p:sp>
      <p:sp>
        <p:nvSpPr>
          <p:cNvPr id="789" name="Shape 789"/>
          <p:cNvSpPr/>
          <p:nvPr/>
        </p:nvSpPr>
        <p:spPr>
          <a:xfrm>
            <a:off x="6141932" y="1331006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Physical</a:t>
            </a:r>
          </a:p>
        </p:txBody>
      </p:sp>
      <p:sp>
        <p:nvSpPr>
          <p:cNvPr id="790" name="Shape 790"/>
          <p:cNvSpPr/>
          <p:nvPr/>
        </p:nvSpPr>
        <p:spPr>
          <a:xfrm>
            <a:off x="4509303" y="1866788"/>
            <a:ext cx="1518187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 dirty="0">
                <a:solidFill>
                  <a:schemeClr val="tx2"/>
                </a:solidFill>
              </a:rPr>
              <a:t>P2: load 100, R1</a:t>
            </a:r>
          </a:p>
        </p:txBody>
      </p:sp>
      <p:sp>
        <p:nvSpPr>
          <p:cNvPr id="791" name="Shape 791"/>
          <p:cNvSpPr/>
          <p:nvPr/>
        </p:nvSpPr>
        <p:spPr>
          <a:xfrm>
            <a:off x="6141932" y="1866788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 load 4196, R1</a:t>
            </a:r>
          </a:p>
        </p:txBody>
      </p:sp>
      <p:sp>
        <p:nvSpPr>
          <p:cNvPr id="792" name="Shape 792"/>
          <p:cNvSpPr/>
          <p:nvPr/>
        </p:nvSpPr>
        <p:spPr>
          <a:xfrm>
            <a:off x="3632061" y="3078432"/>
            <a:ext cx="110157" cy="1101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2" name="TextBox 1"/>
          <p:cNvSpPr txBox="1"/>
          <p:nvPr/>
        </p:nvSpPr>
        <p:spPr>
          <a:xfrm>
            <a:off x="7687198" y="1865798"/>
            <a:ext cx="117051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/>
              <a:t>(4096 + 100)</a:t>
            </a:r>
          </a:p>
        </p:txBody>
      </p:sp>
      <p:sp>
        <p:nvSpPr>
          <p:cNvPr id="27" name="Shape 903"/>
          <p:cNvSpPr txBox="1">
            <a:spLocks/>
          </p:cNvSpPr>
          <p:nvPr/>
        </p:nvSpPr>
        <p:spPr bwMode="auto">
          <a:xfrm>
            <a:off x="214313" y="55563"/>
            <a:ext cx="878681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vert="horz" wrap="square" lIns="130046" tIns="65023" rIns="130046" bIns="65023" numCol="1" rtlCol="0" anchor="b" anchorCtr="0" compatLnSpc="1">
            <a:prstTxWarp prst="textNoShape">
              <a:avLst/>
            </a:prstTxWarp>
            <a:normAutofit fontScale="77500" lnSpcReduction="20000"/>
          </a:bodyPr>
          <a:lstStyle>
            <a:lvl1pPr algn="ctr" defTabSz="473201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6480" kern="1200" baseline="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  <a:lvl2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2pPr>
            <a:lvl3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3pPr>
            <a:lvl4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4pPr>
            <a:lvl5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5pPr>
            <a:lvl6pPr marL="4572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6pPr>
            <a:lvl7pPr marL="9144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7pPr>
            <a:lvl8pPr marL="13716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8pPr>
            <a:lvl9pPr marL="18288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9pPr>
          </a:lstStyle>
          <a:p>
            <a:pPr algn="l">
              <a:defRPr sz="1800">
                <a:solidFill>
                  <a:srgbClr val="000000"/>
                </a:solidFill>
              </a:defRPr>
            </a:pPr>
            <a:r>
              <a:rPr lang="en-HK" sz="4600" dirty="0">
                <a:solidFill>
                  <a:srgbClr val="FFFFFF"/>
                </a:solidFill>
              </a:rPr>
              <a:t>Base Register </a:t>
            </a:r>
          </a:p>
        </p:txBody>
      </p:sp>
    </p:spTree>
    <p:extLst>
      <p:ext uri="{BB962C8B-B14F-4D97-AF65-F5344CB8AC3E}">
        <p14:creationId xmlns:p14="http://schemas.microsoft.com/office/powerpoint/2010/main" val="1642874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OS – Resource management via virtualization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8329" y="956433"/>
            <a:ext cx="2413471" cy="1680479"/>
          </a:xfrm>
        </p:spPr>
        <p:txBody>
          <a:bodyPr/>
          <a:lstStyle/>
          <a:p>
            <a:pPr marL="0" indent="0">
              <a:buNone/>
            </a:pPr>
            <a:r>
              <a:rPr lang="en-US" altLang="ko-KR" sz="1400" dirty="0"/>
              <a:t>OS provides services via </a:t>
            </a:r>
            <a:r>
              <a:rPr lang="en-US" altLang="ko-KR" sz="1400" b="1" dirty="0"/>
              <a:t>System Call</a:t>
            </a:r>
            <a:r>
              <a:rPr lang="en-US" altLang="ko-KR" sz="1400" dirty="0"/>
              <a:t> (typically a few hundred) to run </a:t>
            </a:r>
            <a:r>
              <a:rPr lang="en-US" altLang="ko-KR" sz="1400" b="1" dirty="0"/>
              <a:t>process</a:t>
            </a:r>
            <a:r>
              <a:rPr lang="en-US" altLang="ko-KR" sz="1400" dirty="0"/>
              <a:t>, access memory/devices/files, etc. </a:t>
            </a:r>
          </a:p>
          <a:p>
            <a:pPr marL="457200" lvl="1" indent="0">
              <a:buNone/>
            </a:pPr>
            <a:endParaRPr lang="en-US" altLang="ko-KR" sz="1400" dirty="0"/>
          </a:p>
          <a:p>
            <a:pPr marL="457200" lvl="1" indent="0">
              <a:buNone/>
            </a:pPr>
            <a:endParaRPr lang="ko-KR" altLang="en-US" sz="1400" dirty="0"/>
          </a:p>
        </p:txBody>
      </p:sp>
      <p:sp>
        <p:nvSpPr>
          <p:cNvPr id="4" name="Rounded Rectangle 3"/>
          <p:cNvSpPr/>
          <p:nvPr/>
        </p:nvSpPr>
        <p:spPr>
          <a:xfrm>
            <a:off x="251520" y="962639"/>
            <a:ext cx="2341463" cy="1746297"/>
          </a:xfrm>
          <a:prstGeom prst="roundRect">
            <a:avLst/>
          </a:prstGeom>
          <a:solidFill>
            <a:schemeClr val="accent5">
              <a:lumMod val="40000"/>
              <a:lumOff val="60000"/>
              <a:alpha val="26000"/>
            </a:schemeClr>
          </a:solidFill>
          <a:ln w="9525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en-HK" sz="1600" dirty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2843808" y="830462"/>
            <a:ext cx="6120680" cy="5919617"/>
            <a:chOff x="2843808" y="830462"/>
            <a:chExt cx="6120680" cy="5919617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843808" y="830462"/>
              <a:ext cx="6120680" cy="5370161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3006445" y="6165304"/>
              <a:ext cx="5886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u="sng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The Design Of The Unix Operating System (Maurice Bach, 1986)</a:t>
              </a:r>
              <a:endPara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HK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1" name="내용 개체 틀 2"/>
          <p:cNvSpPr txBox="1">
            <a:spLocks/>
          </p:cNvSpPr>
          <p:nvPr/>
        </p:nvSpPr>
        <p:spPr bwMode="auto">
          <a:xfrm>
            <a:off x="107504" y="2934582"/>
            <a:ext cx="2808312" cy="3734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65000"/>
              <a:buFont typeface="Wingdings" pitchFamily="2" charset="2"/>
              <a:buChar char=""/>
              <a:defRPr kumimoji="1" sz="2000" b="0">
                <a:solidFill>
                  <a:schemeClr val="tx1"/>
                </a:solidFill>
                <a:latin typeface="Times New Roman" panose="02020603050405020304" pitchFamily="18" charset="0"/>
                <a:ea typeface="맑은 고딕" pitchFamily="50" charset="-127"/>
                <a:cs typeface="Times New Roman" panose="02020603050405020304" pitchFamily="18" charset="0"/>
              </a:defRPr>
            </a:lvl1pPr>
            <a:lvl2pPr marL="742950" indent="-285750" algn="l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100000"/>
              <a:buFont typeface="Wingdings" pitchFamily="2" charset="2"/>
              <a:buChar char=""/>
              <a:defRPr kumimoji="1" sz="1800">
                <a:solidFill>
                  <a:schemeClr val="tx1"/>
                </a:solidFill>
                <a:latin typeface="Times New Roman" panose="02020603050405020304" pitchFamily="18" charset="0"/>
                <a:ea typeface="맑은 고딕" pitchFamily="50" charset="-127"/>
                <a:cs typeface="Times New Roman" panose="02020603050405020304" pitchFamily="18" charset="0"/>
              </a:defRPr>
            </a:lvl2pPr>
            <a:lvl3pPr marL="1143000" indent="-228600" algn="l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65000"/>
              <a:buFont typeface="Wingdings" pitchFamily="2" charset="2"/>
              <a:buChar char="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맑은 고딕" pitchFamily="50" charset="-127"/>
                <a:cs typeface="Times New Roman" panose="02020603050405020304" pitchFamily="18" charset="0"/>
              </a:defRPr>
            </a:lvl3pPr>
            <a:lvl4pPr marL="1600200" indent="-228600" algn="l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65000"/>
              <a:buFont typeface="Wingdings" pitchFamily="2" charset="2"/>
              <a:buChar char=""/>
              <a:defRPr kumimoji="1" sz="1400">
                <a:solidFill>
                  <a:schemeClr val="tx1"/>
                </a:solidFill>
                <a:latin typeface="Times New Roman" panose="02020603050405020304" pitchFamily="18" charset="0"/>
                <a:ea typeface="맑은 고딕" pitchFamily="50" charset="-127"/>
                <a:cs typeface="Times New Roman" panose="02020603050405020304" pitchFamily="18" charset="0"/>
              </a:defRPr>
            </a:lvl4pPr>
            <a:lvl5pPr marL="2057400" indent="-228600" algn="l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Font typeface="Wingdings" pitchFamily="2" charset="2"/>
              <a:buChar char=""/>
              <a:defRPr kumimoji="1" sz="1400">
                <a:solidFill>
                  <a:schemeClr val="tx1"/>
                </a:solidFill>
                <a:latin typeface="Times New Roman" panose="02020603050405020304" pitchFamily="18" charset="0"/>
                <a:ea typeface="맑은 고딕" pitchFamily="50" charset="-127"/>
                <a:cs typeface="Times New Roman" panose="02020603050405020304" pitchFamily="18" charset="0"/>
              </a:defRPr>
            </a:lvl5pPr>
            <a:lvl6pPr marL="25146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en-US" altLang="ko-KR" sz="1400" kern="0" dirty="0"/>
              <a:t>The OS </a:t>
            </a:r>
            <a:r>
              <a:rPr lang="en-US" altLang="ko-KR" sz="1400" b="1" kern="0" dirty="0"/>
              <a:t>manages resources </a:t>
            </a:r>
            <a:r>
              <a:rPr lang="en-US" altLang="ko-KR" sz="1400" kern="0" dirty="0"/>
              <a:t>such as </a:t>
            </a:r>
            <a:r>
              <a:rPr lang="en-US" altLang="ko-KR" sz="1400" i="1" kern="0" dirty="0"/>
              <a:t>CPU</a:t>
            </a:r>
            <a:r>
              <a:rPr lang="en-US" altLang="ko-KR" sz="1400" kern="0" dirty="0"/>
              <a:t>, </a:t>
            </a:r>
            <a:r>
              <a:rPr lang="en-US" altLang="ko-KR" sz="1400" i="1" kern="0" dirty="0"/>
              <a:t>memory</a:t>
            </a:r>
            <a:r>
              <a:rPr lang="en-US" altLang="ko-KR" sz="1400" kern="0" dirty="0"/>
              <a:t> and </a:t>
            </a:r>
            <a:r>
              <a:rPr lang="en-US" altLang="ko-KR" sz="1400" i="1" kern="0" dirty="0"/>
              <a:t>disk</a:t>
            </a:r>
            <a:r>
              <a:rPr lang="en-US" altLang="ko-KR" sz="1400" kern="0" dirty="0"/>
              <a:t> via </a:t>
            </a:r>
            <a:r>
              <a:rPr lang="en-US" altLang="ko-KR" sz="1400" b="1" kern="0" dirty="0"/>
              <a:t>virtualization</a:t>
            </a:r>
            <a:r>
              <a:rPr lang="en-US" altLang="ko-KR" sz="1400" kern="0" dirty="0"/>
              <a:t>.</a:t>
            </a:r>
          </a:p>
          <a:p>
            <a:pPr indent="-285750"/>
            <a:r>
              <a:rPr lang="en-US" altLang="ko-KR" sz="1400" kern="0" dirty="0"/>
              <a:t>many programs to run (processes) </a:t>
            </a:r>
            <a:r>
              <a:rPr lang="en-US" altLang="ko-KR" sz="1400" kern="0" dirty="0">
                <a:sym typeface="Wingdings" pitchFamily="2" charset="2"/>
              </a:rPr>
              <a:t> Sharing the CPU</a:t>
            </a:r>
          </a:p>
          <a:p>
            <a:pPr indent="-285750"/>
            <a:r>
              <a:rPr lang="en-US" altLang="ko-KR" sz="1400" kern="0" dirty="0">
                <a:solidFill>
                  <a:srgbClr val="C00000"/>
                </a:solidFill>
                <a:sym typeface="Wingdings" pitchFamily="2" charset="2"/>
              </a:rPr>
              <a:t>many processes to </a:t>
            </a:r>
            <a:r>
              <a:rPr lang="en-US" altLang="ko-KR" sz="1400" i="1" kern="0" dirty="0">
                <a:solidFill>
                  <a:srgbClr val="C00000"/>
                </a:solidFill>
                <a:sym typeface="Wingdings" pitchFamily="2" charset="2"/>
              </a:rPr>
              <a:t>concurrently</a:t>
            </a:r>
            <a:r>
              <a:rPr lang="en-US" altLang="ko-KR" sz="1400" kern="0" dirty="0">
                <a:solidFill>
                  <a:srgbClr val="C00000"/>
                </a:solidFill>
                <a:sym typeface="Wingdings" pitchFamily="2" charset="2"/>
              </a:rPr>
              <a:t> access their own instructions and data  Sharing </a:t>
            </a:r>
            <a:r>
              <a:rPr lang="en-US" altLang="ko-KR" sz="1400" u="sng" kern="0" dirty="0">
                <a:solidFill>
                  <a:srgbClr val="C00000"/>
                </a:solidFill>
                <a:sym typeface="Wingdings" pitchFamily="2" charset="2"/>
              </a:rPr>
              <a:t>memory</a:t>
            </a:r>
          </a:p>
          <a:p>
            <a:pPr indent="-285750"/>
            <a:r>
              <a:rPr lang="en-US" altLang="ko-KR" sz="1400" kern="0" dirty="0">
                <a:sym typeface="Wingdings" pitchFamily="2" charset="2"/>
              </a:rPr>
              <a:t>many processes to access devices  Sharing </a:t>
            </a:r>
            <a:r>
              <a:rPr lang="en-US" altLang="ko-KR" sz="1400" u="sng" kern="0" dirty="0">
                <a:sym typeface="Wingdings" pitchFamily="2" charset="2"/>
              </a:rPr>
              <a:t>disks</a:t>
            </a:r>
          </a:p>
          <a:p>
            <a:pPr marL="457200" lvl="1" indent="0">
              <a:buNone/>
            </a:pPr>
            <a:endParaRPr lang="en-US" altLang="ko-KR" kern="0" dirty="0">
              <a:sym typeface="Wingdings" pitchFamily="2" charset="2"/>
            </a:endParaRPr>
          </a:p>
          <a:p>
            <a:endParaRPr lang="en-US" altLang="ko-KR" u="sng" kern="0" dirty="0"/>
          </a:p>
          <a:p>
            <a:pPr lvl="1"/>
            <a:endParaRPr lang="ko-KR" altLang="en-US" kern="0" dirty="0"/>
          </a:p>
        </p:txBody>
      </p:sp>
      <p:sp>
        <p:nvSpPr>
          <p:cNvPr id="12" name="Rounded Rectangle 11"/>
          <p:cNvSpPr/>
          <p:nvPr/>
        </p:nvSpPr>
        <p:spPr>
          <a:xfrm>
            <a:off x="107504" y="2837478"/>
            <a:ext cx="2828157" cy="3543850"/>
          </a:xfrm>
          <a:prstGeom prst="roundRect">
            <a:avLst/>
          </a:prstGeom>
          <a:solidFill>
            <a:schemeClr val="accent5">
              <a:lumMod val="40000"/>
              <a:lumOff val="60000"/>
              <a:alpha val="26000"/>
            </a:schemeClr>
          </a:solidFill>
          <a:ln w="9525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en-HK" sz="1600" dirty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7023082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11" grpId="0"/>
      <p:bldP spid="12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" name="Shape 794"/>
          <p:cNvSpPr/>
          <p:nvPr/>
        </p:nvSpPr>
        <p:spPr>
          <a:xfrm>
            <a:off x="2298055" y="1859657"/>
            <a:ext cx="1318634" cy="401858"/>
          </a:xfrm>
          <a:prstGeom prst="rect">
            <a:avLst/>
          </a:prstGeom>
          <a:solidFill>
            <a:srgbClr val="11DBE3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rgbClr val="FFFFFF"/>
                </a:solidFill>
              </a:rPr>
              <a:t>P1</a:t>
            </a:r>
          </a:p>
        </p:txBody>
      </p:sp>
      <p:sp>
        <p:nvSpPr>
          <p:cNvPr id="795" name="Shape 795"/>
          <p:cNvSpPr/>
          <p:nvPr/>
        </p:nvSpPr>
        <p:spPr>
          <a:xfrm>
            <a:off x="2298055" y="2261494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796" name="Shape 796"/>
          <p:cNvSpPr/>
          <p:nvPr/>
        </p:nvSpPr>
        <p:spPr>
          <a:xfrm>
            <a:off x="2298055" y="2663329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797" name="Shape 797"/>
          <p:cNvSpPr/>
          <p:nvPr/>
        </p:nvSpPr>
        <p:spPr>
          <a:xfrm>
            <a:off x="2298055" y="3065166"/>
            <a:ext cx="1318634" cy="401858"/>
          </a:xfrm>
          <a:prstGeom prst="rect">
            <a:avLst/>
          </a:prstGeom>
          <a:solidFill>
            <a:srgbClr val="E8A433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rgbClr val="FFFFFF"/>
                </a:solidFill>
              </a:rPr>
              <a:t>P2</a:t>
            </a:r>
          </a:p>
        </p:txBody>
      </p:sp>
      <p:sp>
        <p:nvSpPr>
          <p:cNvPr id="798" name="Shape 798"/>
          <p:cNvSpPr/>
          <p:nvPr/>
        </p:nvSpPr>
        <p:spPr>
          <a:xfrm>
            <a:off x="2298055" y="1457821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799" name="Shape 799"/>
          <p:cNvSpPr/>
          <p:nvPr/>
        </p:nvSpPr>
        <p:spPr>
          <a:xfrm>
            <a:off x="2298055" y="3467002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800" name="Shape 800"/>
          <p:cNvSpPr/>
          <p:nvPr/>
        </p:nvSpPr>
        <p:spPr>
          <a:xfrm>
            <a:off x="1879124" y="2946494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4 KB</a:t>
            </a:r>
          </a:p>
        </p:txBody>
      </p:sp>
      <p:sp>
        <p:nvSpPr>
          <p:cNvPr id="801" name="Shape 801"/>
          <p:cNvSpPr/>
          <p:nvPr/>
        </p:nvSpPr>
        <p:spPr>
          <a:xfrm>
            <a:off x="1879124" y="3328238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5 KB</a:t>
            </a:r>
          </a:p>
        </p:txBody>
      </p:sp>
      <p:sp>
        <p:nvSpPr>
          <p:cNvPr id="802" name="Shape 802"/>
          <p:cNvSpPr/>
          <p:nvPr/>
        </p:nvSpPr>
        <p:spPr>
          <a:xfrm>
            <a:off x="1879124" y="3730074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6 KB</a:t>
            </a:r>
          </a:p>
        </p:txBody>
      </p:sp>
      <p:sp>
        <p:nvSpPr>
          <p:cNvPr id="803" name="Shape 803"/>
          <p:cNvSpPr/>
          <p:nvPr/>
        </p:nvSpPr>
        <p:spPr>
          <a:xfrm>
            <a:off x="1879124" y="2142822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2 KB</a:t>
            </a:r>
          </a:p>
        </p:txBody>
      </p:sp>
      <p:sp>
        <p:nvSpPr>
          <p:cNvPr id="804" name="Shape 804"/>
          <p:cNvSpPr/>
          <p:nvPr/>
        </p:nvSpPr>
        <p:spPr>
          <a:xfrm>
            <a:off x="1879124" y="2544658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3 KB</a:t>
            </a:r>
          </a:p>
        </p:txBody>
      </p:sp>
      <p:sp>
        <p:nvSpPr>
          <p:cNvPr id="805" name="Shape 805"/>
          <p:cNvSpPr/>
          <p:nvPr/>
        </p:nvSpPr>
        <p:spPr>
          <a:xfrm>
            <a:off x="1879124" y="1740986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1 KB</a:t>
            </a:r>
          </a:p>
        </p:txBody>
      </p:sp>
      <p:sp>
        <p:nvSpPr>
          <p:cNvPr id="806" name="Shape 806"/>
          <p:cNvSpPr/>
          <p:nvPr/>
        </p:nvSpPr>
        <p:spPr>
          <a:xfrm>
            <a:off x="1879124" y="1339150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0 KB</a:t>
            </a:r>
          </a:p>
        </p:txBody>
      </p:sp>
      <p:sp>
        <p:nvSpPr>
          <p:cNvPr id="807" name="Shape 807"/>
          <p:cNvSpPr/>
          <p:nvPr/>
        </p:nvSpPr>
        <p:spPr>
          <a:xfrm>
            <a:off x="4499993" y="1598897"/>
            <a:ext cx="1527498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 dirty="0">
                <a:solidFill>
                  <a:schemeClr val="tx2"/>
                </a:solidFill>
              </a:rPr>
              <a:t>P1: load 100, R1</a:t>
            </a:r>
          </a:p>
        </p:txBody>
      </p:sp>
      <p:sp>
        <p:nvSpPr>
          <p:cNvPr id="808" name="Shape 808"/>
          <p:cNvSpPr/>
          <p:nvPr/>
        </p:nvSpPr>
        <p:spPr>
          <a:xfrm flipV="1">
            <a:off x="6098250" y="1376899"/>
            <a:ext cx="1" cy="2171048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26789" tIns="26789" rIns="26789" bIns="26789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809" name="Shape 809"/>
          <p:cNvSpPr/>
          <p:nvPr/>
        </p:nvSpPr>
        <p:spPr>
          <a:xfrm flipH="1" flipV="1">
            <a:off x="4597773" y="1589681"/>
            <a:ext cx="2865454" cy="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26789" tIns="26789" rIns="26789" bIns="26789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810" name="Shape 810"/>
          <p:cNvSpPr/>
          <p:nvPr/>
        </p:nvSpPr>
        <p:spPr>
          <a:xfrm>
            <a:off x="6141932" y="1598897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 load 1124, R1</a:t>
            </a:r>
          </a:p>
        </p:txBody>
      </p:sp>
      <p:sp>
        <p:nvSpPr>
          <p:cNvPr id="811" name="Shape 811"/>
          <p:cNvSpPr/>
          <p:nvPr/>
        </p:nvSpPr>
        <p:spPr>
          <a:xfrm>
            <a:off x="4668533" y="1331006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 dirty="0">
                <a:solidFill>
                  <a:schemeClr val="tx2"/>
                </a:solidFill>
              </a:rPr>
              <a:t>Virtual</a:t>
            </a:r>
          </a:p>
        </p:txBody>
      </p:sp>
      <p:sp>
        <p:nvSpPr>
          <p:cNvPr id="812" name="Shape 812"/>
          <p:cNvSpPr/>
          <p:nvPr/>
        </p:nvSpPr>
        <p:spPr>
          <a:xfrm>
            <a:off x="6141932" y="1331006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Physical</a:t>
            </a:r>
          </a:p>
        </p:txBody>
      </p:sp>
      <p:sp>
        <p:nvSpPr>
          <p:cNvPr id="813" name="Shape 813"/>
          <p:cNvSpPr/>
          <p:nvPr/>
        </p:nvSpPr>
        <p:spPr>
          <a:xfrm>
            <a:off x="4499993" y="1866788"/>
            <a:ext cx="1527498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P2: load 100, R1</a:t>
            </a:r>
          </a:p>
        </p:txBody>
      </p:sp>
      <p:sp>
        <p:nvSpPr>
          <p:cNvPr id="814" name="Shape 814"/>
          <p:cNvSpPr/>
          <p:nvPr/>
        </p:nvSpPr>
        <p:spPr>
          <a:xfrm>
            <a:off x="6141932" y="1866788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 load 4196, R1</a:t>
            </a:r>
          </a:p>
        </p:txBody>
      </p:sp>
      <p:sp>
        <p:nvSpPr>
          <p:cNvPr id="815" name="Shape 815"/>
          <p:cNvSpPr/>
          <p:nvPr/>
        </p:nvSpPr>
        <p:spPr>
          <a:xfrm>
            <a:off x="4498062" y="2134679"/>
            <a:ext cx="1556506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P2: load 1000, R1</a:t>
            </a:r>
          </a:p>
        </p:txBody>
      </p:sp>
      <p:sp>
        <p:nvSpPr>
          <p:cNvPr id="24" name="Shape 903"/>
          <p:cNvSpPr txBox="1">
            <a:spLocks/>
          </p:cNvSpPr>
          <p:nvPr/>
        </p:nvSpPr>
        <p:spPr bwMode="auto">
          <a:xfrm>
            <a:off x="214313" y="55563"/>
            <a:ext cx="878681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vert="horz" wrap="square" lIns="130046" tIns="65023" rIns="130046" bIns="65023" numCol="1" rtlCol="0" anchor="b" anchorCtr="0" compatLnSpc="1">
            <a:prstTxWarp prst="textNoShape">
              <a:avLst/>
            </a:prstTxWarp>
            <a:normAutofit fontScale="77500" lnSpcReduction="20000"/>
          </a:bodyPr>
          <a:lstStyle>
            <a:lvl1pPr algn="ctr" defTabSz="473201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6480" kern="1200" baseline="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  <a:lvl2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2pPr>
            <a:lvl3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3pPr>
            <a:lvl4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4pPr>
            <a:lvl5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5pPr>
            <a:lvl6pPr marL="4572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6pPr>
            <a:lvl7pPr marL="9144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7pPr>
            <a:lvl8pPr marL="13716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8pPr>
            <a:lvl9pPr marL="18288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9pPr>
          </a:lstStyle>
          <a:p>
            <a:pPr algn="l">
              <a:defRPr sz="1800">
                <a:solidFill>
                  <a:srgbClr val="000000"/>
                </a:solidFill>
              </a:defRPr>
            </a:pPr>
            <a:r>
              <a:rPr lang="en-HK" sz="4600" dirty="0">
                <a:solidFill>
                  <a:srgbClr val="FFFFFF"/>
                </a:solidFill>
              </a:rPr>
              <a:t>Base Register </a:t>
            </a:r>
          </a:p>
        </p:txBody>
      </p:sp>
    </p:spTree>
    <p:extLst>
      <p:ext uri="{BB962C8B-B14F-4D97-AF65-F5344CB8AC3E}">
        <p14:creationId xmlns:p14="http://schemas.microsoft.com/office/powerpoint/2010/main" val="33411801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Shape 817"/>
          <p:cNvSpPr/>
          <p:nvPr/>
        </p:nvSpPr>
        <p:spPr>
          <a:xfrm>
            <a:off x="2298055" y="1859657"/>
            <a:ext cx="1318634" cy="401858"/>
          </a:xfrm>
          <a:prstGeom prst="rect">
            <a:avLst/>
          </a:prstGeom>
          <a:solidFill>
            <a:srgbClr val="11DBE3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rgbClr val="FFFFFF"/>
                </a:solidFill>
              </a:rPr>
              <a:t>P1</a:t>
            </a:r>
          </a:p>
        </p:txBody>
      </p:sp>
      <p:sp>
        <p:nvSpPr>
          <p:cNvPr id="818" name="Shape 818"/>
          <p:cNvSpPr/>
          <p:nvPr/>
        </p:nvSpPr>
        <p:spPr>
          <a:xfrm>
            <a:off x="2298055" y="2261494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819" name="Shape 819"/>
          <p:cNvSpPr/>
          <p:nvPr/>
        </p:nvSpPr>
        <p:spPr>
          <a:xfrm>
            <a:off x="2298055" y="2663329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820" name="Shape 820"/>
          <p:cNvSpPr/>
          <p:nvPr/>
        </p:nvSpPr>
        <p:spPr>
          <a:xfrm>
            <a:off x="2298055" y="3065166"/>
            <a:ext cx="1318634" cy="401858"/>
          </a:xfrm>
          <a:prstGeom prst="rect">
            <a:avLst/>
          </a:prstGeom>
          <a:solidFill>
            <a:srgbClr val="E8A433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rgbClr val="FFFFFF"/>
                </a:solidFill>
              </a:rPr>
              <a:t>P2</a:t>
            </a:r>
          </a:p>
        </p:txBody>
      </p:sp>
      <p:sp>
        <p:nvSpPr>
          <p:cNvPr id="821" name="Shape 821"/>
          <p:cNvSpPr/>
          <p:nvPr/>
        </p:nvSpPr>
        <p:spPr>
          <a:xfrm>
            <a:off x="2298055" y="1457821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822" name="Shape 822"/>
          <p:cNvSpPr/>
          <p:nvPr/>
        </p:nvSpPr>
        <p:spPr>
          <a:xfrm>
            <a:off x="2298055" y="3467002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823" name="Shape 823"/>
          <p:cNvSpPr/>
          <p:nvPr/>
        </p:nvSpPr>
        <p:spPr>
          <a:xfrm>
            <a:off x="1879124" y="2946494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4 KB</a:t>
            </a:r>
          </a:p>
        </p:txBody>
      </p:sp>
      <p:sp>
        <p:nvSpPr>
          <p:cNvPr id="824" name="Shape 824"/>
          <p:cNvSpPr/>
          <p:nvPr/>
        </p:nvSpPr>
        <p:spPr>
          <a:xfrm>
            <a:off x="1879124" y="3328238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5 KB</a:t>
            </a:r>
          </a:p>
        </p:txBody>
      </p:sp>
      <p:sp>
        <p:nvSpPr>
          <p:cNvPr id="825" name="Shape 825"/>
          <p:cNvSpPr/>
          <p:nvPr/>
        </p:nvSpPr>
        <p:spPr>
          <a:xfrm>
            <a:off x="1879124" y="3730074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6 KB</a:t>
            </a:r>
          </a:p>
        </p:txBody>
      </p:sp>
      <p:sp>
        <p:nvSpPr>
          <p:cNvPr id="826" name="Shape 826"/>
          <p:cNvSpPr/>
          <p:nvPr/>
        </p:nvSpPr>
        <p:spPr>
          <a:xfrm>
            <a:off x="1879124" y="2142822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2 KB</a:t>
            </a:r>
          </a:p>
        </p:txBody>
      </p:sp>
      <p:sp>
        <p:nvSpPr>
          <p:cNvPr id="827" name="Shape 827"/>
          <p:cNvSpPr/>
          <p:nvPr/>
        </p:nvSpPr>
        <p:spPr>
          <a:xfrm>
            <a:off x="1879124" y="2544658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3 KB</a:t>
            </a:r>
          </a:p>
        </p:txBody>
      </p:sp>
      <p:sp>
        <p:nvSpPr>
          <p:cNvPr id="828" name="Shape 828"/>
          <p:cNvSpPr/>
          <p:nvPr/>
        </p:nvSpPr>
        <p:spPr>
          <a:xfrm>
            <a:off x="1879124" y="1740986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1 KB</a:t>
            </a:r>
          </a:p>
        </p:txBody>
      </p:sp>
      <p:sp>
        <p:nvSpPr>
          <p:cNvPr id="829" name="Shape 829"/>
          <p:cNvSpPr/>
          <p:nvPr/>
        </p:nvSpPr>
        <p:spPr>
          <a:xfrm>
            <a:off x="1879124" y="1339150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0 KB</a:t>
            </a:r>
          </a:p>
        </p:txBody>
      </p:sp>
      <p:sp>
        <p:nvSpPr>
          <p:cNvPr id="830" name="Shape 830"/>
          <p:cNvSpPr/>
          <p:nvPr/>
        </p:nvSpPr>
        <p:spPr>
          <a:xfrm>
            <a:off x="4427985" y="1598897"/>
            <a:ext cx="1599506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 dirty="0">
                <a:solidFill>
                  <a:schemeClr val="tx2"/>
                </a:solidFill>
              </a:rPr>
              <a:t>P1: load 100, R1</a:t>
            </a:r>
          </a:p>
        </p:txBody>
      </p:sp>
      <p:sp>
        <p:nvSpPr>
          <p:cNvPr id="831" name="Shape 831"/>
          <p:cNvSpPr/>
          <p:nvPr/>
        </p:nvSpPr>
        <p:spPr>
          <a:xfrm flipV="1">
            <a:off x="6098250" y="1376899"/>
            <a:ext cx="1" cy="2171048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26789" tIns="26789" rIns="26789" bIns="26789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832" name="Shape 832"/>
          <p:cNvSpPr/>
          <p:nvPr/>
        </p:nvSpPr>
        <p:spPr>
          <a:xfrm flipH="1" flipV="1">
            <a:off x="4597773" y="1589681"/>
            <a:ext cx="2865454" cy="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26789" tIns="26789" rIns="26789" bIns="26789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833" name="Shape 833"/>
          <p:cNvSpPr/>
          <p:nvPr/>
        </p:nvSpPr>
        <p:spPr>
          <a:xfrm>
            <a:off x="6141932" y="1598897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 load 1124, R1</a:t>
            </a:r>
          </a:p>
        </p:txBody>
      </p:sp>
      <p:sp>
        <p:nvSpPr>
          <p:cNvPr id="834" name="Shape 834"/>
          <p:cNvSpPr/>
          <p:nvPr/>
        </p:nvSpPr>
        <p:spPr>
          <a:xfrm>
            <a:off x="4668533" y="1331006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 dirty="0">
                <a:solidFill>
                  <a:schemeClr val="tx2"/>
                </a:solidFill>
              </a:rPr>
              <a:t>Virtual</a:t>
            </a:r>
          </a:p>
        </p:txBody>
      </p:sp>
      <p:sp>
        <p:nvSpPr>
          <p:cNvPr id="835" name="Shape 835"/>
          <p:cNvSpPr/>
          <p:nvPr/>
        </p:nvSpPr>
        <p:spPr>
          <a:xfrm>
            <a:off x="6141932" y="1331006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Physical</a:t>
            </a:r>
          </a:p>
        </p:txBody>
      </p:sp>
      <p:sp>
        <p:nvSpPr>
          <p:cNvPr id="836" name="Shape 836"/>
          <p:cNvSpPr/>
          <p:nvPr/>
        </p:nvSpPr>
        <p:spPr>
          <a:xfrm>
            <a:off x="4427985" y="1866788"/>
            <a:ext cx="1599506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P2: load 100, R1</a:t>
            </a:r>
          </a:p>
        </p:txBody>
      </p:sp>
      <p:sp>
        <p:nvSpPr>
          <p:cNvPr id="837" name="Shape 837"/>
          <p:cNvSpPr/>
          <p:nvPr/>
        </p:nvSpPr>
        <p:spPr>
          <a:xfrm>
            <a:off x="6141932" y="1866788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 load 4196, R1</a:t>
            </a:r>
          </a:p>
        </p:txBody>
      </p:sp>
      <p:sp>
        <p:nvSpPr>
          <p:cNvPr id="838" name="Shape 838"/>
          <p:cNvSpPr/>
          <p:nvPr/>
        </p:nvSpPr>
        <p:spPr>
          <a:xfrm>
            <a:off x="4424687" y="2134679"/>
            <a:ext cx="1629881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P2: load 1000, R1</a:t>
            </a:r>
          </a:p>
        </p:txBody>
      </p:sp>
      <p:sp>
        <p:nvSpPr>
          <p:cNvPr id="839" name="Shape 839"/>
          <p:cNvSpPr/>
          <p:nvPr/>
        </p:nvSpPr>
        <p:spPr>
          <a:xfrm>
            <a:off x="6141932" y="2134679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 dirty="0">
                <a:solidFill>
                  <a:schemeClr val="tx2"/>
                </a:solidFill>
              </a:rPr>
              <a:t> load 5</a:t>
            </a:r>
            <a:r>
              <a:rPr lang="en-HK" sz="1371" dirty="0">
                <a:solidFill>
                  <a:schemeClr val="tx2"/>
                </a:solidFill>
              </a:rPr>
              <a:t>0</a:t>
            </a:r>
            <a:r>
              <a:rPr sz="1371" dirty="0">
                <a:solidFill>
                  <a:schemeClr val="tx2"/>
                </a:solidFill>
              </a:rPr>
              <a:t>96, R1</a:t>
            </a:r>
          </a:p>
        </p:txBody>
      </p:sp>
      <p:sp>
        <p:nvSpPr>
          <p:cNvPr id="840" name="Shape 840"/>
          <p:cNvSpPr/>
          <p:nvPr/>
        </p:nvSpPr>
        <p:spPr>
          <a:xfrm>
            <a:off x="3632061" y="3332928"/>
            <a:ext cx="110157" cy="1101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26" name="Shape 903"/>
          <p:cNvSpPr txBox="1">
            <a:spLocks/>
          </p:cNvSpPr>
          <p:nvPr/>
        </p:nvSpPr>
        <p:spPr bwMode="auto">
          <a:xfrm>
            <a:off x="214313" y="55563"/>
            <a:ext cx="878681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vert="horz" wrap="square" lIns="130046" tIns="65023" rIns="130046" bIns="65023" numCol="1" rtlCol="0" anchor="b" anchorCtr="0" compatLnSpc="1">
            <a:prstTxWarp prst="textNoShape">
              <a:avLst/>
            </a:prstTxWarp>
            <a:normAutofit fontScale="77500" lnSpcReduction="20000"/>
          </a:bodyPr>
          <a:lstStyle>
            <a:lvl1pPr algn="ctr" defTabSz="473201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6480" kern="1200" baseline="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  <a:lvl2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2pPr>
            <a:lvl3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3pPr>
            <a:lvl4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4pPr>
            <a:lvl5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5pPr>
            <a:lvl6pPr marL="4572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6pPr>
            <a:lvl7pPr marL="9144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7pPr>
            <a:lvl8pPr marL="13716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8pPr>
            <a:lvl9pPr marL="18288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9pPr>
          </a:lstStyle>
          <a:p>
            <a:pPr algn="l">
              <a:defRPr sz="1800">
                <a:solidFill>
                  <a:srgbClr val="000000"/>
                </a:solidFill>
              </a:defRPr>
            </a:pPr>
            <a:r>
              <a:rPr lang="en-HK" sz="4600" dirty="0">
                <a:solidFill>
                  <a:srgbClr val="FFFFFF"/>
                </a:solidFill>
              </a:rPr>
              <a:t>Base Register </a:t>
            </a:r>
          </a:p>
        </p:txBody>
      </p:sp>
    </p:spTree>
    <p:extLst>
      <p:ext uri="{BB962C8B-B14F-4D97-AF65-F5344CB8AC3E}">
        <p14:creationId xmlns:p14="http://schemas.microsoft.com/office/powerpoint/2010/main" val="190693178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2" name="Shape 842"/>
          <p:cNvSpPr/>
          <p:nvPr/>
        </p:nvSpPr>
        <p:spPr>
          <a:xfrm>
            <a:off x="2298055" y="1859657"/>
            <a:ext cx="1318634" cy="401858"/>
          </a:xfrm>
          <a:prstGeom prst="rect">
            <a:avLst/>
          </a:prstGeom>
          <a:solidFill>
            <a:srgbClr val="11DBE3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rgbClr val="FFFFFF"/>
                </a:solidFill>
              </a:rPr>
              <a:t>P1</a:t>
            </a:r>
          </a:p>
        </p:txBody>
      </p:sp>
      <p:sp>
        <p:nvSpPr>
          <p:cNvPr id="843" name="Shape 843"/>
          <p:cNvSpPr/>
          <p:nvPr/>
        </p:nvSpPr>
        <p:spPr>
          <a:xfrm>
            <a:off x="2298055" y="2261494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844" name="Shape 844"/>
          <p:cNvSpPr/>
          <p:nvPr/>
        </p:nvSpPr>
        <p:spPr>
          <a:xfrm>
            <a:off x="2298055" y="2663329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845" name="Shape 845"/>
          <p:cNvSpPr/>
          <p:nvPr/>
        </p:nvSpPr>
        <p:spPr>
          <a:xfrm>
            <a:off x="2298055" y="3065166"/>
            <a:ext cx="1318634" cy="401858"/>
          </a:xfrm>
          <a:prstGeom prst="rect">
            <a:avLst/>
          </a:prstGeom>
          <a:solidFill>
            <a:srgbClr val="E8A433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rgbClr val="FFFFFF"/>
                </a:solidFill>
              </a:rPr>
              <a:t>P2</a:t>
            </a:r>
          </a:p>
        </p:txBody>
      </p:sp>
      <p:sp>
        <p:nvSpPr>
          <p:cNvPr id="846" name="Shape 846"/>
          <p:cNvSpPr/>
          <p:nvPr/>
        </p:nvSpPr>
        <p:spPr>
          <a:xfrm>
            <a:off x="2298055" y="1457821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847" name="Shape 847"/>
          <p:cNvSpPr/>
          <p:nvPr/>
        </p:nvSpPr>
        <p:spPr>
          <a:xfrm>
            <a:off x="2298055" y="3467002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848" name="Shape 848"/>
          <p:cNvSpPr/>
          <p:nvPr/>
        </p:nvSpPr>
        <p:spPr>
          <a:xfrm>
            <a:off x="1879124" y="2946494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4 KB</a:t>
            </a:r>
          </a:p>
        </p:txBody>
      </p:sp>
      <p:sp>
        <p:nvSpPr>
          <p:cNvPr id="849" name="Shape 849"/>
          <p:cNvSpPr/>
          <p:nvPr/>
        </p:nvSpPr>
        <p:spPr>
          <a:xfrm>
            <a:off x="1879124" y="3328238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5 KB</a:t>
            </a:r>
          </a:p>
        </p:txBody>
      </p:sp>
      <p:sp>
        <p:nvSpPr>
          <p:cNvPr id="850" name="Shape 850"/>
          <p:cNvSpPr/>
          <p:nvPr/>
        </p:nvSpPr>
        <p:spPr>
          <a:xfrm>
            <a:off x="1879124" y="3730074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6 KB</a:t>
            </a:r>
          </a:p>
        </p:txBody>
      </p:sp>
      <p:sp>
        <p:nvSpPr>
          <p:cNvPr id="851" name="Shape 851"/>
          <p:cNvSpPr/>
          <p:nvPr/>
        </p:nvSpPr>
        <p:spPr>
          <a:xfrm>
            <a:off x="1879124" y="2142822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2 KB</a:t>
            </a:r>
          </a:p>
        </p:txBody>
      </p:sp>
      <p:sp>
        <p:nvSpPr>
          <p:cNvPr id="852" name="Shape 852"/>
          <p:cNvSpPr/>
          <p:nvPr/>
        </p:nvSpPr>
        <p:spPr>
          <a:xfrm>
            <a:off x="1879124" y="2544658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3 KB</a:t>
            </a:r>
          </a:p>
        </p:txBody>
      </p:sp>
      <p:sp>
        <p:nvSpPr>
          <p:cNvPr id="853" name="Shape 853"/>
          <p:cNvSpPr/>
          <p:nvPr/>
        </p:nvSpPr>
        <p:spPr>
          <a:xfrm>
            <a:off x="1879124" y="1740986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1 KB</a:t>
            </a:r>
          </a:p>
        </p:txBody>
      </p:sp>
      <p:sp>
        <p:nvSpPr>
          <p:cNvPr id="854" name="Shape 854"/>
          <p:cNvSpPr/>
          <p:nvPr/>
        </p:nvSpPr>
        <p:spPr>
          <a:xfrm>
            <a:off x="1879124" y="1339150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0 KB</a:t>
            </a:r>
          </a:p>
        </p:txBody>
      </p:sp>
      <p:sp>
        <p:nvSpPr>
          <p:cNvPr id="855" name="Shape 855"/>
          <p:cNvSpPr/>
          <p:nvPr/>
        </p:nvSpPr>
        <p:spPr>
          <a:xfrm>
            <a:off x="4431221" y="1598897"/>
            <a:ext cx="1596270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 dirty="0">
                <a:solidFill>
                  <a:schemeClr val="tx2"/>
                </a:solidFill>
              </a:rPr>
              <a:t>P1: load 100, R1</a:t>
            </a:r>
          </a:p>
        </p:txBody>
      </p:sp>
      <p:sp>
        <p:nvSpPr>
          <p:cNvPr id="856" name="Shape 856"/>
          <p:cNvSpPr/>
          <p:nvPr/>
        </p:nvSpPr>
        <p:spPr>
          <a:xfrm flipV="1">
            <a:off x="6098250" y="1376899"/>
            <a:ext cx="1" cy="2171048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26789" tIns="26789" rIns="26789" bIns="26789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857" name="Shape 857"/>
          <p:cNvSpPr/>
          <p:nvPr/>
        </p:nvSpPr>
        <p:spPr>
          <a:xfrm flipH="1" flipV="1">
            <a:off x="4597773" y="1589681"/>
            <a:ext cx="2865454" cy="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26789" tIns="26789" rIns="26789" bIns="26789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858" name="Shape 858"/>
          <p:cNvSpPr/>
          <p:nvPr/>
        </p:nvSpPr>
        <p:spPr>
          <a:xfrm>
            <a:off x="6141932" y="1598897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 load 1124, R1</a:t>
            </a:r>
          </a:p>
        </p:txBody>
      </p:sp>
      <p:sp>
        <p:nvSpPr>
          <p:cNvPr id="859" name="Shape 859"/>
          <p:cNvSpPr/>
          <p:nvPr/>
        </p:nvSpPr>
        <p:spPr>
          <a:xfrm>
            <a:off x="4668533" y="1331006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 dirty="0">
                <a:solidFill>
                  <a:schemeClr val="tx2"/>
                </a:solidFill>
              </a:rPr>
              <a:t>Virtual</a:t>
            </a:r>
          </a:p>
        </p:txBody>
      </p:sp>
      <p:sp>
        <p:nvSpPr>
          <p:cNvPr id="860" name="Shape 860"/>
          <p:cNvSpPr/>
          <p:nvPr/>
        </p:nvSpPr>
        <p:spPr>
          <a:xfrm>
            <a:off x="6141932" y="1331006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Physical</a:t>
            </a:r>
          </a:p>
        </p:txBody>
      </p:sp>
      <p:sp>
        <p:nvSpPr>
          <p:cNvPr id="861" name="Shape 861"/>
          <p:cNvSpPr/>
          <p:nvPr/>
        </p:nvSpPr>
        <p:spPr>
          <a:xfrm>
            <a:off x="4431221" y="1866788"/>
            <a:ext cx="1596270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P2: load 100, R1</a:t>
            </a:r>
          </a:p>
        </p:txBody>
      </p:sp>
      <p:sp>
        <p:nvSpPr>
          <p:cNvPr id="862" name="Shape 862"/>
          <p:cNvSpPr/>
          <p:nvPr/>
        </p:nvSpPr>
        <p:spPr>
          <a:xfrm>
            <a:off x="6141932" y="1866788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 load 4196, R1</a:t>
            </a:r>
          </a:p>
        </p:txBody>
      </p:sp>
      <p:sp>
        <p:nvSpPr>
          <p:cNvPr id="863" name="Shape 863"/>
          <p:cNvSpPr/>
          <p:nvPr/>
        </p:nvSpPr>
        <p:spPr>
          <a:xfrm>
            <a:off x="4427984" y="2134679"/>
            <a:ext cx="1626584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P2: load 1000, R1</a:t>
            </a:r>
          </a:p>
        </p:txBody>
      </p:sp>
      <p:sp>
        <p:nvSpPr>
          <p:cNvPr id="864" name="Shape 864"/>
          <p:cNvSpPr/>
          <p:nvPr/>
        </p:nvSpPr>
        <p:spPr>
          <a:xfrm>
            <a:off x="6141932" y="2134679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 dirty="0">
                <a:solidFill>
                  <a:schemeClr val="tx2"/>
                </a:solidFill>
              </a:rPr>
              <a:t> load 5</a:t>
            </a:r>
            <a:r>
              <a:rPr lang="en-HK" sz="1371" dirty="0">
                <a:solidFill>
                  <a:schemeClr val="tx2"/>
                </a:solidFill>
              </a:rPr>
              <a:t>0</a:t>
            </a:r>
            <a:r>
              <a:rPr sz="1371" dirty="0">
                <a:solidFill>
                  <a:schemeClr val="tx2"/>
                </a:solidFill>
              </a:rPr>
              <a:t>96, R1</a:t>
            </a:r>
          </a:p>
        </p:txBody>
      </p:sp>
      <p:sp>
        <p:nvSpPr>
          <p:cNvPr id="865" name="Shape 865"/>
          <p:cNvSpPr/>
          <p:nvPr/>
        </p:nvSpPr>
        <p:spPr>
          <a:xfrm>
            <a:off x="4427984" y="2402569"/>
            <a:ext cx="1626584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 dirty="0">
                <a:solidFill>
                  <a:schemeClr val="tx2"/>
                </a:solidFill>
              </a:rPr>
              <a:t>P1: load 100</a:t>
            </a:r>
            <a:r>
              <a:rPr lang="en-US" altLang="zh-Hans-HK" sz="1371" dirty="0">
                <a:solidFill>
                  <a:schemeClr val="tx2"/>
                </a:solidFill>
              </a:rPr>
              <a:t>0</a:t>
            </a:r>
            <a:r>
              <a:rPr sz="1371" dirty="0">
                <a:solidFill>
                  <a:schemeClr val="tx2"/>
                </a:solidFill>
              </a:rPr>
              <a:t>, R1</a:t>
            </a:r>
          </a:p>
        </p:txBody>
      </p:sp>
      <p:sp>
        <p:nvSpPr>
          <p:cNvPr id="26" name="Shape 903"/>
          <p:cNvSpPr txBox="1">
            <a:spLocks/>
          </p:cNvSpPr>
          <p:nvPr/>
        </p:nvSpPr>
        <p:spPr bwMode="auto">
          <a:xfrm>
            <a:off x="214313" y="55563"/>
            <a:ext cx="878681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vert="horz" wrap="square" lIns="130046" tIns="65023" rIns="130046" bIns="65023" numCol="1" rtlCol="0" anchor="b" anchorCtr="0" compatLnSpc="1">
            <a:prstTxWarp prst="textNoShape">
              <a:avLst/>
            </a:prstTxWarp>
            <a:normAutofit fontScale="77500" lnSpcReduction="20000"/>
          </a:bodyPr>
          <a:lstStyle>
            <a:lvl1pPr algn="ctr" defTabSz="473201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6480" kern="1200" baseline="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  <a:lvl2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2pPr>
            <a:lvl3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3pPr>
            <a:lvl4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4pPr>
            <a:lvl5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5pPr>
            <a:lvl6pPr marL="4572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6pPr>
            <a:lvl7pPr marL="9144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7pPr>
            <a:lvl8pPr marL="13716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8pPr>
            <a:lvl9pPr marL="18288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9pPr>
          </a:lstStyle>
          <a:p>
            <a:pPr algn="l">
              <a:defRPr sz="1800">
                <a:solidFill>
                  <a:srgbClr val="000000"/>
                </a:solidFill>
              </a:defRPr>
            </a:pPr>
            <a:r>
              <a:rPr lang="en-HK" sz="4600" dirty="0">
                <a:solidFill>
                  <a:srgbClr val="FFFFFF"/>
                </a:solidFill>
              </a:rPr>
              <a:t>Base Register </a:t>
            </a:r>
          </a:p>
        </p:txBody>
      </p:sp>
    </p:spTree>
    <p:extLst>
      <p:ext uri="{BB962C8B-B14F-4D97-AF65-F5344CB8AC3E}">
        <p14:creationId xmlns:p14="http://schemas.microsoft.com/office/powerpoint/2010/main" val="34551480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7" name="Shape 867"/>
          <p:cNvSpPr/>
          <p:nvPr/>
        </p:nvSpPr>
        <p:spPr>
          <a:xfrm>
            <a:off x="2298055" y="1859657"/>
            <a:ext cx="1318634" cy="401858"/>
          </a:xfrm>
          <a:prstGeom prst="rect">
            <a:avLst/>
          </a:prstGeom>
          <a:solidFill>
            <a:srgbClr val="11DBE3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rgbClr val="FFFFFF"/>
                </a:solidFill>
              </a:rPr>
              <a:t>P1</a:t>
            </a:r>
          </a:p>
        </p:txBody>
      </p:sp>
      <p:sp>
        <p:nvSpPr>
          <p:cNvPr id="868" name="Shape 868"/>
          <p:cNvSpPr/>
          <p:nvPr/>
        </p:nvSpPr>
        <p:spPr>
          <a:xfrm>
            <a:off x="2298055" y="2261494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869" name="Shape 869"/>
          <p:cNvSpPr/>
          <p:nvPr/>
        </p:nvSpPr>
        <p:spPr>
          <a:xfrm>
            <a:off x="2298055" y="2663329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870" name="Shape 870"/>
          <p:cNvSpPr/>
          <p:nvPr/>
        </p:nvSpPr>
        <p:spPr>
          <a:xfrm>
            <a:off x="2298055" y="3065166"/>
            <a:ext cx="1318634" cy="401858"/>
          </a:xfrm>
          <a:prstGeom prst="rect">
            <a:avLst/>
          </a:prstGeom>
          <a:solidFill>
            <a:srgbClr val="E8A433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rgbClr val="FFFFFF"/>
                </a:solidFill>
              </a:rPr>
              <a:t>P2</a:t>
            </a:r>
          </a:p>
        </p:txBody>
      </p:sp>
      <p:sp>
        <p:nvSpPr>
          <p:cNvPr id="871" name="Shape 871"/>
          <p:cNvSpPr/>
          <p:nvPr/>
        </p:nvSpPr>
        <p:spPr>
          <a:xfrm>
            <a:off x="2298055" y="1457821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872" name="Shape 872"/>
          <p:cNvSpPr/>
          <p:nvPr/>
        </p:nvSpPr>
        <p:spPr>
          <a:xfrm>
            <a:off x="2298055" y="3467002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873" name="Shape 873"/>
          <p:cNvSpPr/>
          <p:nvPr/>
        </p:nvSpPr>
        <p:spPr>
          <a:xfrm>
            <a:off x="1879124" y="2946494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4 KB</a:t>
            </a:r>
          </a:p>
        </p:txBody>
      </p:sp>
      <p:sp>
        <p:nvSpPr>
          <p:cNvPr id="874" name="Shape 874"/>
          <p:cNvSpPr/>
          <p:nvPr/>
        </p:nvSpPr>
        <p:spPr>
          <a:xfrm>
            <a:off x="1879124" y="3328238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5 KB</a:t>
            </a:r>
          </a:p>
        </p:txBody>
      </p:sp>
      <p:sp>
        <p:nvSpPr>
          <p:cNvPr id="875" name="Shape 875"/>
          <p:cNvSpPr/>
          <p:nvPr/>
        </p:nvSpPr>
        <p:spPr>
          <a:xfrm>
            <a:off x="1879124" y="3730074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6 KB</a:t>
            </a:r>
          </a:p>
        </p:txBody>
      </p:sp>
      <p:sp>
        <p:nvSpPr>
          <p:cNvPr id="876" name="Shape 876"/>
          <p:cNvSpPr/>
          <p:nvPr/>
        </p:nvSpPr>
        <p:spPr>
          <a:xfrm>
            <a:off x="1879124" y="2142822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2 KB</a:t>
            </a:r>
          </a:p>
        </p:txBody>
      </p:sp>
      <p:sp>
        <p:nvSpPr>
          <p:cNvPr id="877" name="Shape 877"/>
          <p:cNvSpPr/>
          <p:nvPr/>
        </p:nvSpPr>
        <p:spPr>
          <a:xfrm>
            <a:off x="1879124" y="2544658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3 KB</a:t>
            </a:r>
          </a:p>
        </p:txBody>
      </p:sp>
      <p:sp>
        <p:nvSpPr>
          <p:cNvPr id="878" name="Shape 878"/>
          <p:cNvSpPr/>
          <p:nvPr/>
        </p:nvSpPr>
        <p:spPr>
          <a:xfrm>
            <a:off x="1879124" y="1740986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1 KB</a:t>
            </a:r>
          </a:p>
        </p:txBody>
      </p:sp>
      <p:sp>
        <p:nvSpPr>
          <p:cNvPr id="879" name="Shape 879"/>
          <p:cNvSpPr/>
          <p:nvPr/>
        </p:nvSpPr>
        <p:spPr>
          <a:xfrm>
            <a:off x="1879124" y="1339150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0 KB</a:t>
            </a:r>
          </a:p>
        </p:txBody>
      </p:sp>
      <p:sp>
        <p:nvSpPr>
          <p:cNvPr id="880" name="Shape 880"/>
          <p:cNvSpPr/>
          <p:nvPr/>
        </p:nvSpPr>
        <p:spPr>
          <a:xfrm>
            <a:off x="4501887" y="1598897"/>
            <a:ext cx="1525604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 dirty="0">
                <a:solidFill>
                  <a:schemeClr val="tx2"/>
                </a:solidFill>
              </a:rPr>
              <a:t>P1: load 100, R1</a:t>
            </a:r>
          </a:p>
        </p:txBody>
      </p:sp>
      <p:sp>
        <p:nvSpPr>
          <p:cNvPr id="881" name="Shape 881"/>
          <p:cNvSpPr/>
          <p:nvPr/>
        </p:nvSpPr>
        <p:spPr>
          <a:xfrm flipV="1">
            <a:off x="6098250" y="1376899"/>
            <a:ext cx="1" cy="2171048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26789" tIns="26789" rIns="26789" bIns="26789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882" name="Shape 882"/>
          <p:cNvSpPr/>
          <p:nvPr/>
        </p:nvSpPr>
        <p:spPr>
          <a:xfrm flipH="1" flipV="1">
            <a:off x="4597773" y="1589681"/>
            <a:ext cx="2865454" cy="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26789" tIns="26789" rIns="26789" bIns="26789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883" name="Shape 883"/>
          <p:cNvSpPr/>
          <p:nvPr/>
        </p:nvSpPr>
        <p:spPr>
          <a:xfrm>
            <a:off x="6141932" y="1598897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 load 1124, R1</a:t>
            </a:r>
          </a:p>
        </p:txBody>
      </p:sp>
      <p:sp>
        <p:nvSpPr>
          <p:cNvPr id="884" name="Shape 884"/>
          <p:cNvSpPr/>
          <p:nvPr/>
        </p:nvSpPr>
        <p:spPr>
          <a:xfrm>
            <a:off x="4668533" y="1331006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 dirty="0">
                <a:solidFill>
                  <a:schemeClr val="tx2"/>
                </a:solidFill>
              </a:rPr>
              <a:t>Virtual</a:t>
            </a:r>
          </a:p>
        </p:txBody>
      </p:sp>
      <p:sp>
        <p:nvSpPr>
          <p:cNvPr id="885" name="Shape 885"/>
          <p:cNvSpPr/>
          <p:nvPr/>
        </p:nvSpPr>
        <p:spPr>
          <a:xfrm>
            <a:off x="6141932" y="1331006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Physical</a:t>
            </a:r>
          </a:p>
        </p:txBody>
      </p:sp>
      <p:sp>
        <p:nvSpPr>
          <p:cNvPr id="886" name="Shape 886"/>
          <p:cNvSpPr/>
          <p:nvPr/>
        </p:nvSpPr>
        <p:spPr>
          <a:xfrm>
            <a:off x="4501887" y="1866788"/>
            <a:ext cx="1525604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P2: load 100, R1</a:t>
            </a:r>
          </a:p>
        </p:txBody>
      </p:sp>
      <p:sp>
        <p:nvSpPr>
          <p:cNvPr id="887" name="Shape 887"/>
          <p:cNvSpPr/>
          <p:nvPr/>
        </p:nvSpPr>
        <p:spPr>
          <a:xfrm>
            <a:off x="6141932" y="1866788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 load 4196, R1</a:t>
            </a:r>
          </a:p>
        </p:txBody>
      </p:sp>
      <p:sp>
        <p:nvSpPr>
          <p:cNvPr id="888" name="Shape 888"/>
          <p:cNvSpPr/>
          <p:nvPr/>
        </p:nvSpPr>
        <p:spPr>
          <a:xfrm>
            <a:off x="4499992" y="2134679"/>
            <a:ext cx="1554576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P2: load 1000, R1</a:t>
            </a:r>
          </a:p>
        </p:txBody>
      </p:sp>
      <p:sp>
        <p:nvSpPr>
          <p:cNvPr id="889" name="Shape 889"/>
          <p:cNvSpPr/>
          <p:nvPr/>
        </p:nvSpPr>
        <p:spPr>
          <a:xfrm>
            <a:off x="6141932" y="2134679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 dirty="0">
                <a:solidFill>
                  <a:schemeClr val="tx2"/>
                </a:solidFill>
              </a:rPr>
              <a:t> load 5</a:t>
            </a:r>
            <a:r>
              <a:rPr lang="en-HK" sz="1371" dirty="0">
                <a:solidFill>
                  <a:schemeClr val="tx2"/>
                </a:solidFill>
              </a:rPr>
              <a:t>0</a:t>
            </a:r>
            <a:r>
              <a:rPr sz="1371" dirty="0">
                <a:solidFill>
                  <a:schemeClr val="tx2"/>
                </a:solidFill>
              </a:rPr>
              <a:t>96, R1</a:t>
            </a:r>
          </a:p>
        </p:txBody>
      </p:sp>
      <p:sp>
        <p:nvSpPr>
          <p:cNvPr id="890" name="Shape 890"/>
          <p:cNvSpPr/>
          <p:nvPr/>
        </p:nvSpPr>
        <p:spPr>
          <a:xfrm>
            <a:off x="4499992" y="2402569"/>
            <a:ext cx="1554576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 dirty="0">
                <a:solidFill>
                  <a:schemeClr val="tx2"/>
                </a:solidFill>
              </a:rPr>
              <a:t>P1: load 100</a:t>
            </a:r>
            <a:r>
              <a:rPr lang="en-US" sz="1371" dirty="0">
                <a:solidFill>
                  <a:schemeClr val="tx2"/>
                </a:solidFill>
              </a:rPr>
              <a:t>0</a:t>
            </a:r>
            <a:r>
              <a:rPr sz="1371" dirty="0">
                <a:solidFill>
                  <a:schemeClr val="tx2"/>
                </a:solidFill>
              </a:rPr>
              <a:t>, R1</a:t>
            </a:r>
          </a:p>
        </p:txBody>
      </p:sp>
      <p:sp>
        <p:nvSpPr>
          <p:cNvPr id="891" name="Shape 891"/>
          <p:cNvSpPr/>
          <p:nvPr/>
        </p:nvSpPr>
        <p:spPr>
          <a:xfrm>
            <a:off x="6141932" y="2402569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 load 2024, R1</a:t>
            </a:r>
          </a:p>
        </p:txBody>
      </p:sp>
      <p:sp>
        <p:nvSpPr>
          <p:cNvPr id="892" name="Shape 892"/>
          <p:cNvSpPr/>
          <p:nvPr/>
        </p:nvSpPr>
        <p:spPr>
          <a:xfrm>
            <a:off x="3632061" y="2120722"/>
            <a:ext cx="110157" cy="1101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28" name="Shape 903"/>
          <p:cNvSpPr txBox="1">
            <a:spLocks/>
          </p:cNvSpPr>
          <p:nvPr/>
        </p:nvSpPr>
        <p:spPr bwMode="auto">
          <a:xfrm>
            <a:off x="214313" y="55563"/>
            <a:ext cx="878681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vert="horz" wrap="square" lIns="130046" tIns="65023" rIns="130046" bIns="65023" numCol="1" rtlCol="0" anchor="b" anchorCtr="0" compatLnSpc="1">
            <a:prstTxWarp prst="textNoShape">
              <a:avLst/>
            </a:prstTxWarp>
            <a:normAutofit fontScale="77500" lnSpcReduction="20000"/>
          </a:bodyPr>
          <a:lstStyle>
            <a:lvl1pPr algn="ctr" defTabSz="473201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6480" kern="1200" baseline="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  <a:lvl2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2pPr>
            <a:lvl3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3pPr>
            <a:lvl4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4pPr>
            <a:lvl5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5pPr>
            <a:lvl6pPr marL="4572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6pPr>
            <a:lvl7pPr marL="9144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7pPr>
            <a:lvl8pPr marL="13716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8pPr>
            <a:lvl9pPr marL="18288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9pPr>
          </a:lstStyle>
          <a:p>
            <a:pPr algn="l">
              <a:defRPr sz="1800">
                <a:solidFill>
                  <a:srgbClr val="000000"/>
                </a:solidFill>
              </a:defRPr>
            </a:pPr>
            <a:r>
              <a:rPr lang="en-HK" sz="4600" dirty="0">
                <a:solidFill>
                  <a:srgbClr val="FFFFFF"/>
                </a:solidFill>
              </a:rPr>
              <a:t>Base Register </a:t>
            </a:r>
          </a:p>
        </p:txBody>
      </p:sp>
    </p:spTree>
    <p:extLst>
      <p:ext uri="{BB962C8B-B14F-4D97-AF65-F5344CB8AC3E}">
        <p14:creationId xmlns:p14="http://schemas.microsoft.com/office/powerpoint/2010/main" val="33834564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4704"/>
            <a:ext cx="9144000" cy="6097778"/>
          </a:xfrm>
          <a:prstGeom prst="rect">
            <a:avLst/>
          </a:prstGeom>
          <a:noFill/>
          <a:ln>
            <a:noFill/>
          </a:ln>
        </p:spPr>
      </p:pic>
      <p:sp>
        <p:nvSpPr>
          <p:cNvPr id="897" name="Shape 897"/>
          <p:cNvSpPr/>
          <p:nvPr/>
        </p:nvSpPr>
        <p:spPr>
          <a:xfrm>
            <a:off x="2298055" y="1859657"/>
            <a:ext cx="1318634" cy="401858"/>
          </a:xfrm>
          <a:prstGeom prst="rect">
            <a:avLst/>
          </a:prstGeom>
          <a:solidFill>
            <a:srgbClr val="11DBE3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rgbClr val="FFFFFF"/>
                </a:solidFill>
              </a:rPr>
              <a:t>P1</a:t>
            </a:r>
          </a:p>
        </p:txBody>
      </p:sp>
      <p:sp>
        <p:nvSpPr>
          <p:cNvPr id="898" name="Shape 898"/>
          <p:cNvSpPr/>
          <p:nvPr/>
        </p:nvSpPr>
        <p:spPr>
          <a:xfrm>
            <a:off x="2298055" y="2261494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899" name="Shape 899"/>
          <p:cNvSpPr/>
          <p:nvPr/>
        </p:nvSpPr>
        <p:spPr>
          <a:xfrm>
            <a:off x="2298055" y="2663329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900" name="Shape 900"/>
          <p:cNvSpPr/>
          <p:nvPr/>
        </p:nvSpPr>
        <p:spPr>
          <a:xfrm>
            <a:off x="2298055" y="3065166"/>
            <a:ext cx="1318634" cy="401858"/>
          </a:xfrm>
          <a:prstGeom prst="rect">
            <a:avLst/>
          </a:prstGeom>
          <a:solidFill>
            <a:srgbClr val="E8A433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rgbClr val="FFFFFF"/>
                </a:solidFill>
              </a:rPr>
              <a:t>P2</a:t>
            </a:r>
          </a:p>
        </p:txBody>
      </p:sp>
      <p:sp>
        <p:nvSpPr>
          <p:cNvPr id="901" name="Shape 901"/>
          <p:cNvSpPr/>
          <p:nvPr/>
        </p:nvSpPr>
        <p:spPr>
          <a:xfrm>
            <a:off x="2298055" y="1457821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902" name="Shape 902"/>
          <p:cNvSpPr/>
          <p:nvPr/>
        </p:nvSpPr>
        <p:spPr>
          <a:xfrm>
            <a:off x="2298055" y="3467002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903" name="Shape 903"/>
          <p:cNvSpPr/>
          <p:nvPr/>
        </p:nvSpPr>
        <p:spPr>
          <a:xfrm>
            <a:off x="1879124" y="2946494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4 KB</a:t>
            </a:r>
          </a:p>
        </p:txBody>
      </p:sp>
      <p:sp>
        <p:nvSpPr>
          <p:cNvPr id="904" name="Shape 904"/>
          <p:cNvSpPr/>
          <p:nvPr/>
        </p:nvSpPr>
        <p:spPr>
          <a:xfrm>
            <a:off x="1879124" y="3328238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5 KB</a:t>
            </a:r>
          </a:p>
        </p:txBody>
      </p:sp>
      <p:sp>
        <p:nvSpPr>
          <p:cNvPr id="905" name="Shape 905"/>
          <p:cNvSpPr/>
          <p:nvPr/>
        </p:nvSpPr>
        <p:spPr>
          <a:xfrm>
            <a:off x="1879124" y="3730074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6 KB</a:t>
            </a:r>
          </a:p>
        </p:txBody>
      </p:sp>
      <p:sp>
        <p:nvSpPr>
          <p:cNvPr id="906" name="Shape 906"/>
          <p:cNvSpPr/>
          <p:nvPr/>
        </p:nvSpPr>
        <p:spPr>
          <a:xfrm>
            <a:off x="1879124" y="2142822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2 KB</a:t>
            </a:r>
          </a:p>
        </p:txBody>
      </p:sp>
      <p:sp>
        <p:nvSpPr>
          <p:cNvPr id="907" name="Shape 907"/>
          <p:cNvSpPr/>
          <p:nvPr/>
        </p:nvSpPr>
        <p:spPr>
          <a:xfrm>
            <a:off x="1879124" y="2544658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3 KB</a:t>
            </a:r>
          </a:p>
        </p:txBody>
      </p:sp>
      <p:sp>
        <p:nvSpPr>
          <p:cNvPr id="908" name="Shape 908"/>
          <p:cNvSpPr/>
          <p:nvPr/>
        </p:nvSpPr>
        <p:spPr>
          <a:xfrm>
            <a:off x="1879124" y="1740986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 dirty="0">
                <a:solidFill>
                  <a:srgbClr val="FFFFFF"/>
                </a:solidFill>
              </a:rPr>
              <a:t>1 KB</a:t>
            </a:r>
          </a:p>
        </p:txBody>
      </p:sp>
      <p:sp>
        <p:nvSpPr>
          <p:cNvPr id="909" name="Shape 909"/>
          <p:cNvSpPr/>
          <p:nvPr/>
        </p:nvSpPr>
        <p:spPr>
          <a:xfrm>
            <a:off x="1879124" y="1339150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0 KB</a:t>
            </a:r>
          </a:p>
        </p:txBody>
      </p:sp>
      <p:sp>
        <p:nvSpPr>
          <p:cNvPr id="910" name="Shape 910"/>
          <p:cNvSpPr/>
          <p:nvPr/>
        </p:nvSpPr>
        <p:spPr>
          <a:xfrm>
            <a:off x="4429972" y="1598897"/>
            <a:ext cx="1530545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 dirty="0">
                <a:solidFill>
                  <a:schemeClr val="tx2"/>
                </a:solidFill>
              </a:rPr>
              <a:t>P1: load 100, R1</a:t>
            </a:r>
          </a:p>
        </p:txBody>
      </p:sp>
      <p:sp>
        <p:nvSpPr>
          <p:cNvPr id="911" name="Shape 911"/>
          <p:cNvSpPr/>
          <p:nvPr/>
        </p:nvSpPr>
        <p:spPr>
          <a:xfrm flipV="1">
            <a:off x="6098250" y="1376899"/>
            <a:ext cx="1" cy="2171048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26789" tIns="26789" rIns="26789" bIns="26789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912" name="Shape 912"/>
          <p:cNvSpPr/>
          <p:nvPr/>
        </p:nvSpPr>
        <p:spPr>
          <a:xfrm flipH="1" flipV="1">
            <a:off x="4597773" y="1589681"/>
            <a:ext cx="2865454" cy="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26789" tIns="26789" rIns="26789" bIns="26789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913" name="Shape 913"/>
          <p:cNvSpPr/>
          <p:nvPr/>
        </p:nvSpPr>
        <p:spPr>
          <a:xfrm>
            <a:off x="6141932" y="1598897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 load 1124, R1</a:t>
            </a:r>
          </a:p>
        </p:txBody>
      </p:sp>
      <p:sp>
        <p:nvSpPr>
          <p:cNvPr id="914" name="Shape 914"/>
          <p:cNvSpPr/>
          <p:nvPr/>
        </p:nvSpPr>
        <p:spPr>
          <a:xfrm>
            <a:off x="4668533" y="1331006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Virtual</a:t>
            </a:r>
          </a:p>
        </p:txBody>
      </p:sp>
      <p:sp>
        <p:nvSpPr>
          <p:cNvPr id="915" name="Shape 915"/>
          <p:cNvSpPr/>
          <p:nvPr/>
        </p:nvSpPr>
        <p:spPr>
          <a:xfrm>
            <a:off x="6141932" y="1331006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Physical</a:t>
            </a:r>
          </a:p>
        </p:txBody>
      </p:sp>
      <p:sp>
        <p:nvSpPr>
          <p:cNvPr id="916" name="Shape 916"/>
          <p:cNvSpPr/>
          <p:nvPr/>
        </p:nvSpPr>
        <p:spPr>
          <a:xfrm>
            <a:off x="4429972" y="1866788"/>
            <a:ext cx="1530545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P2: load 100, R1</a:t>
            </a:r>
          </a:p>
        </p:txBody>
      </p:sp>
      <p:sp>
        <p:nvSpPr>
          <p:cNvPr id="917" name="Shape 917"/>
          <p:cNvSpPr/>
          <p:nvPr/>
        </p:nvSpPr>
        <p:spPr>
          <a:xfrm>
            <a:off x="6141932" y="1866788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 load 4196, R1</a:t>
            </a:r>
          </a:p>
        </p:txBody>
      </p:sp>
      <p:sp>
        <p:nvSpPr>
          <p:cNvPr id="918" name="Shape 918"/>
          <p:cNvSpPr/>
          <p:nvPr/>
        </p:nvSpPr>
        <p:spPr>
          <a:xfrm>
            <a:off x="4427984" y="2134679"/>
            <a:ext cx="1559611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P2: load 1000, R1</a:t>
            </a:r>
          </a:p>
        </p:txBody>
      </p:sp>
      <p:sp>
        <p:nvSpPr>
          <p:cNvPr id="919" name="Shape 919"/>
          <p:cNvSpPr/>
          <p:nvPr/>
        </p:nvSpPr>
        <p:spPr>
          <a:xfrm>
            <a:off x="6141932" y="2134679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 dirty="0">
                <a:solidFill>
                  <a:schemeClr val="tx2"/>
                </a:solidFill>
              </a:rPr>
              <a:t> load 5</a:t>
            </a:r>
            <a:r>
              <a:rPr lang="en-HK" sz="1371" dirty="0">
                <a:solidFill>
                  <a:schemeClr val="tx2"/>
                </a:solidFill>
              </a:rPr>
              <a:t>0</a:t>
            </a:r>
            <a:r>
              <a:rPr sz="1371" dirty="0">
                <a:solidFill>
                  <a:schemeClr val="tx2"/>
                </a:solidFill>
              </a:rPr>
              <a:t>96, R1</a:t>
            </a:r>
          </a:p>
        </p:txBody>
      </p:sp>
      <p:sp>
        <p:nvSpPr>
          <p:cNvPr id="920" name="Shape 920"/>
          <p:cNvSpPr/>
          <p:nvPr/>
        </p:nvSpPr>
        <p:spPr>
          <a:xfrm>
            <a:off x="4427984" y="2402569"/>
            <a:ext cx="1559611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 dirty="0">
                <a:solidFill>
                  <a:schemeClr val="tx2"/>
                </a:solidFill>
              </a:rPr>
              <a:t>P1: load 100</a:t>
            </a:r>
            <a:r>
              <a:rPr lang="en-US" altLang="zh-Hans-HK" sz="1371" dirty="0">
                <a:solidFill>
                  <a:schemeClr val="tx2"/>
                </a:solidFill>
              </a:rPr>
              <a:t>0</a:t>
            </a:r>
            <a:r>
              <a:rPr sz="1371" dirty="0">
                <a:solidFill>
                  <a:schemeClr val="tx2"/>
                </a:solidFill>
              </a:rPr>
              <a:t>, R1</a:t>
            </a:r>
          </a:p>
        </p:txBody>
      </p:sp>
      <p:sp>
        <p:nvSpPr>
          <p:cNvPr id="921" name="Shape 921"/>
          <p:cNvSpPr/>
          <p:nvPr/>
        </p:nvSpPr>
        <p:spPr>
          <a:xfrm>
            <a:off x="6141932" y="2402569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 load 2024, R1</a:t>
            </a:r>
          </a:p>
        </p:txBody>
      </p:sp>
      <p:sp>
        <p:nvSpPr>
          <p:cNvPr id="922" name="Shape 922"/>
          <p:cNvSpPr/>
          <p:nvPr/>
        </p:nvSpPr>
        <p:spPr>
          <a:xfrm>
            <a:off x="3950833" y="3201579"/>
            <a:ext cx="1881525" cy="6382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1898" dirty="0">
                <a:solidFill>
                  <a:schemeClr val="tx2"/>
                </a:solidFill>
              </a:rPr>
              <a:t>Can P2 hurt P1?</a:t>
            </a:r>
            <a:br>
              <a:rPr sz="1898" dirty="0">
                <a:solidFill>
                  <a:schemeClr val="tx2"/>
                </a:solidFill>
              </a:rPr>
            </a:br>
            <a:r>
              <a:rPr sz="1898" dirty="0">
                <a:solidFill>
                  <a:schemeClr val="tx2"/>
                </a:solidFill>
              </a:rPr>
              <a:t>Can P1 hurt P2?</a:t>
            </a:r>
          </a:p>
        </p:txBody>
      </p:sp>
      <p:sp>
        <p:nvSpPr>
          <p:cNvPr id="29" name="Shape 903"/>
          <p:cNvSpPr txBox="1">
            <a:spLocks/>
          </p:cNvSpPr>
          <p:nvPr/>
        </p:nvSpPr>
        <p:spPr bwMode="auto">
          <a:xfrm>
            <a:off x="214313" y="55563"/>
            <a:ext cx="878681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vert="horz" wrap="square" lIns="130046" tIns="65023" rIns="130046" bIns="65023" numCol="1" rtlCol="0" anchor="b" anchorCtr="0" compatLnSpc="1">
            <a:prstTxWarp prst="textNoShape">
              <a:avLst/>
            </a:prstTxWarp>
            <a:normAutofit fontScale="77500" lnSpcReduction="20000"/>
          </a:bodyPr>
          <a:lstStyle>
            <a:lvl1pPr algn="ctr" defTabSz="473201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6480" kern="1200" baseline="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  <a:lvl2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2pPr>
            <a:lvl3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3pPr>
            <a:lvl4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4pPr>
            <a:lvl5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5pPr>
            <a:lvl6pPr marL="4572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6pPr>
            <a:lvl7pPr marL="9144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7pPr>
            <a:lvl8pPr marL="13716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8pPr>
            <a:lvl9pPr marL="18288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9pPr>
          </a:lstStyle>
          <a:p>
            <a:pPr algn="l">
              <a:defRPr sz="1800">
                <a:solidFill>
                  <a:srgbClr val="000000"/>
                </a:solidFill>
              </a:defRPr>
            </a:pPr>
            <a:r>
              <a:rPr lang="en-HK" sz="4600" dirty="0">
                <a:solidFill>
                  <a:srgbClr val="FFFFFF"/>
                </a:solidFill>
              </a:rPr>
              <a:t>Base Register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114127" y="4637848"/>
            <a:ext cx="5840060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dirty="0">
                <a:solidFill>
                  <a:srgbClr val="C00000"/>
                </a:solidFill>
              </a:rPr>
              <a:t>How to protect process with base register?</a:t>
            </a:r>
          </a:p>
        </p:txBody>
      </p:sp>
    </p:spTree>
    <p:extLst>
      <p:ext uri="{BB962C8B-B14F-4D97-AF65-F5344CB8AC3E}">
        <p14:creationId xmlns:p14="http://schemas.microsoft.com/office/powerpoint/2010/main" val="284315066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33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4704"/>
            <a:ext cx="9144000" cy="6097778"/>
          </a:xfrm>
          <a:prstGeom prst="rect">
            <a:avLst/>
          </a:prstGeom>
          <a:noFill/>
          <a:ln>
            <a:noFill/>
          </a:ln>
        </p:spPr>
      </p:pic>
      <p:sp>
        <p:nvSpPr>
          <p:cNvPr id="924" name="Shape 924"/>
          <p:cNvSpPr/>
          <p:nvPr/>
        </p:nvSpPr>
        <p:spPr>
          <a:xfrm>
            <a:off x="2298055" y="1859657"/>
            <a:ext cx="1318634" cy="401858"/>
          </a:xfrm>
          <a:prstGeom prst="rect">
            <a:avLst/>
          </a:prstGeom>
          <a:solidFill>
            <a:srgbClr val="11DBE3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rgbClr val="FFFFFF"/>
                </a:solidFill>
              </a:rPr>
              <a:t>P1</a:t>
            </a:r>
          </a:p>
        </p:txBody>
      </p:sp>
      <p:sp>
        <p:nvSpPr>
          <p:cNvPr id="925" name="Shape 925"/>
          <p:cNvSpPr/>
          <p:nvPr/>
        </p:nvSpPr>
        <p:spPr>
          <a:xfrm>
            <a:off x="2298055" y="2261494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926" name="Shape 926"/>
          <p:cNvSpPr/>
          <p:nvPr/>
        </p:nvSpPr>
        <p:spPr>
          <a:xfrm>
            <a:off x="2298055" y="2663329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927" name="Shape 927"/>
          <p:cNvSpPr/>
          <p:nvPr/>
        </p:nvSpPr>
        <p:spPr>
          <a:xfrm>
            <a:off x="2298055" y="3065166"/>
            <a:ext cx="1318634" cy="401858"/>
          </a:xfrm>
          <a:prstGeom prst="rect">
            <a:avLst/>
          </a:prstGeom>
          <a:solidFill>
            <a:srgbClr val="E8A433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rgbClr val="FFFFFF"/>
                </a:solidFill>
              </a:rPr>
              <a:t>P2</a:t>
            </a:r>
          </a:p>
        </p:txBody>
      </p:sp>
      <p:sp>
        <p:nvSpPr>
          <p:cNvPr id="928" name="Shape 928"/>
          <p:cNvSpPr/>
          <p:nvPr/>
        </p:nvSpPr>
        <p:spPr>
          <a:xfrm>
            <a:off x="2298055" y="1457821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929" name="Shape 929"/>
          <p:cNvSpPr/>
          <p:nvPr/>
        </p:nvSpPr>
        <p:spPr>
          <a:xfrm>
            <a:off x="2298055" y="3467002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930" name="Shape 930"/>
          <p:cNvSpPr/>
          <p:nvPr/>
        </p:nvSpPr>
        <p:spPr>
          <a:xfrm>
            <a:off x="1879124" y="2946494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4 KB</a:t>
            </a:r>
          </a:p>
        </p:txBody>
      </p:sp>
      <p:sp>
        <p:nvSpPr>
          <p:cNvPr id="931" name="Shape 931"/>
          <p:cNvSpPr/>
          <p:nvPr/>
        </p:nvSpPr>
        <p:spPr>
          <a:xfrm>
            <a:off x="1879124" y="3328238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5 KB</a:t>
            </a:r>
          </a:p>
        </p:txBody>
      </p:sp>
      <p:sp>
        <p:nvSpPr>
          <p:cNvPr id="932" name="Shape 932"/>
          <p:cNvSpPr/>
          <p:nvPr/>
        </p:nvSpPr>
        <p:spPr>
          <a:xfrm>
            <a:off x="1879124" y="3730074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6 KB</a:t>
            </a:r>
          </a:p>
        </p:txBody>
      </p:sp>
      <p:sp>
        <p:nvSpPr>
          <p:cNvPr id="933" name="Shape 933"/>
          <p:cNvSpPr/>
          <p:nvPr/>
        </p:nvSpPr>
        <p:spPr>
          <a:xfrm>
            <a:off x="1879124" y="2142822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2 KB</a:t>
            </a:r>
          </a:p>
        </p:txBody>
      </p:sp>
      <p:sp>
        <p:nvSpPr>
          <p:cNvPr id="934" name="Shape 934"/>
          <p:cNvSpPr/>
          <p:nvPr/>
        </p:nvSpPr>
        <p:spPr>
          <a:xfrm>
            <a:off x="1879124" y="2544658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3 KB</a:t>
            </a:r>
          </a:p>
        </p:txBody>
      </p:sp>
      <p:sp>
        <p:nvSpPr>
          <p:cNvPr id="935" name="Shape 935"/>
          <p:cNvSpPr/>
          <p:nvPr/>
        </p:nvSpPr>
        <p:spPr>
          <a:xfrm>
            <a:off x="1879124" y="1740986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1 KB</a:t>
            </a:r>
          </a:p>
        </p:txBody>
      </p:sp>
      <p:sp>
        <p:nvSpPr>
          <p:cNvPr id="936" name="Shape 936"/>
          <p:cNvSpPr/>
          <p:nvPr/>
        </p:nvSpPr>
        <p:spPr>
          <a:xfrm>
            <a:off x="1879124" y="1339150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0 KB</a:t>
            </a:r>
          </a:p>
        </p:txBody>
      </p:sp>
      <p:sp>
        <p:nvSpPr>
          <p:cNvPr id="937" name="Shape 937"/>
          <p:cNvSpPr/>
          <p:nvPr/>
        </p:nvSpPr>
        <p:spPr>
          <a:xfrm>
            <a:off x="4429972" y="1598897"/>
            <a:ext cx="1530545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 dirty="0">
                <a:solidFill>
                  <a:schemeClr val="tx2"/>
                </a:solidFill>
              </a:rPr>
              <a:t>P1: load 100, R1</a:t>
            </a:r>
          </a:p>
        </p:txBody>
      </p:sp>
      <p:sp>
        <p:nvSpPr>
          <p:cNvPr id="938" name="Shape 938"/>
          <p:cNvSpPr/>
          <p:nvPr/>
        </p:nvSpPr>
        <p:spPr>
          <a:xfrm flipV="1">
            <a:off x="6098250" y="1376899"/>
            <a:ext cx="1" cy="2171048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26789" tIns="26789" rIns="26789" bIns="26789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939" name="Shape 939"/>
          <p:cNvSpPr/>
          <p:nvPr/>
        </p:nvSpPr>
        <p:spPr>
          <a:xfrm flipH="1" flipV="1">
            <a:off x="4597773" y="1589681"/>
            <a:ext cx="2865454" cy="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26789" tIns="26789" rIns="26789" bIns="26789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940" name="Shape 940"/>
          <p:cNvSpPr/>
          <p:nvPr/>
        </p:nvSpPr>
        <p:spPr>
          <a:xfrm>
            <a:off x="6141932" y="1598897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 load 1124, R1</a:t>
            </a:r>
          </a:p>
        </p:txBody>
      </p:sp>
      <p:sp>
        <p:nvSpPr>
          <p:cNvPr id="941" name="Shape 941"/>
          <p:cNvSpPr/>
          <p:nvPr/>
        </p:nvSpPr>
        <p:spPr>
          <a:xfrm>
            <a:off x="4668533" y="1331006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 dirty="0">
                <a:solidFill>
                  <a:schemeClr val="tx2"/>
                </a:solidFill>
              </a:rPr>
              <a:t>Virtual</a:t>
            </a:r>
          </a:p>
        </p:txBody>
      </p:sp>
      <p:sp>
        <p:nvSpPr>
          <p:cNvPr id="942" name="Shape 942"/>
          <p:cNvSpPr/>
          <p:nvPr/>
        </p:nvSpPr>
        <p:spPr>
          <a:xfrm>
            <a:off x="6141932" y="1331006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Physical</a:t>
            </a:r>
          </a:p>
        </p:txBody>
      </p:sp>
      <p:sp>
        <p:nvSpPr>
          <p:cNvPr id="943" name="Shape 943"/>
          <p:cNvSpPr/>
          <p:nvPr/>
        </p:nvSpPr>
        <p:spPr>
          <a:xfrm>
            <a:off x="4429972" y="1866788"/>
            <a:ext cx="1530545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P2: load 100, R1</a:t>
            </a:r>
          </a:p>
        </p:txBody>
      </p:sp>
      <p:sp>
        <p:nvSpPr>
          <p:cNvPr id="944" name="Shape 944"/>
          <p:cNvSpPr/>
          <p:nvPr/>
        </p:nvSpPr>
        <p:spPr>
          <a:xfrm>
            <a:off x="6141932" y="1866788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 load 4196, R1</a:t>
            </a:r>
          </a:p>
        </p:txBody>
      </p:sp>
      <p:sp>
        <p:nvSpPr>
          <p:cNvPr id="945" name="Shape 945"/>
          <p:cNvSpPr/>
          <p:nvPr/>
        </p:nvSpPr>
        <p:spPr>
          <a:xfrm>
            <a:off x="4427984" y="2134679"/>
            <a:ext cx="1559611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P2: load 1000, R1</a:t>
            </a:r>
          </a:p>
        </p:txBody>
      </p:sp>
      <p:sp>
        <p:nvSpPr>
          <p:cNvPr id="946" name="Shape 946"/>
          <p:cNvSpPr/>
          <p:nvPr/>
        </p:nvSpPr>
        <p:spPr>
          <a:xfrm>
            <a:off x="6141932" y="2134679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 dirty="0">
                <a:solidFill>
                  <a:schemeClr val="tx2"/>
                </a:solidFill>
              </a:rPr>
              <a:t> load 5</a:t>
            </a:r>
            <a:r>
              <a:rPr lang="en-HK" sz="1371" dirty="0">
                <a:solidFill>
                  <a:schemeClr val="tx2"/>
                </a:solidFill>
              </a:rPr>
              <a:t>0</a:t>
            </a:r>
            <a:r>
              <a:rPr sz="1371" dirty="0">
                <a:solidFill>
                  <a:schemeClr val="tx2"/>
                </a:solidFill>
              </a:rPr>
              <a:t>96, R1</a:t>
            </a:r>
          </a:p>
        </p:txBody>
      </p:sp>
      <p:sp>
        <p:nvSpPr>
          <p:cNvPr id="947" name="Shape 947"/>
          <p:cNvSpPr/>
          <p:nvPr/>
        </p:nvSpPr>
        <p:spPr>
          <a:xfrm>
            <a:off x="4427984" y="2402569"/>
            <a:ext cx="1559611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 dirty="0">
                <a:solidFill>
                  <a:schemeClr val="tx2"/>
                </a:solidFill>
              </a:rPr>
              <a:t>P1: load 100</a:t>
            </a:r>
            <a:r>
              <a:rPr lang="en-US" altLang="zh-Hans-HK" sz="1371" dirty="0">
                <a:solidFill>
                  <a:schemeClr val="tx2"/>
                </a:solidFill>
              </a:rPr>
              <a:t>0</a:t>
            </a:r>
            <a:r>
              <a:rPr sz="1371" dirty="0">
                <a:solidFill>
                  <a:schemeClr val="tx2"/>
                </a:solidFill>
              </a:rPr>
              <a:t>, R1</a:t>
            </a:r>
          </a:p>
        </p:txBody>
      </p:sp>
      <p:sp>
        <p:nvSpPr>
          <p:cNvPr id="948" name="Shape 948"/>
          <p:cNvSpPr/>
          <p:nvPr/>
        </p:nvSpPr>
        <p:spPr>
          <a:xfrm>
            <a:off x="6141932" y="2402569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 load 2024, R1</a:t>
            </a:r>
          </a:p>
        </p:txBody>
      </p:sp>
      <p:sp>
        <p:nvSpPr>
          <p:cNvPr id="949" name="Shape 949"/>
          <p:cNvSpPr/>
          <p:nvPr/>
        </p:nvSpPr>
        <p:spPr>
          <a:xfrm>
            <a:off x="3950833" y="3201579"/>
            <a:ext cx="1881525" cy="6382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1898">
                <a:solidFill>
                  <a:schemeClr val="tx2"/>
                </a:solidFill>
              </a:rPr>
              <a:t>Can P2 hurt P1?</a:t>
            </a:r>
            <a:br>
              <a:rPr sz="1898">
                <a:solidFill>
                  <a:schemeClr val="tx2"/>
                </a:solidFill>
              </a:rPr>
            </a:br>
            <a:r>
              <a:rPr sz="1898">
                <a:solidFill>
                  <a:schemeClr val="tx2"/>
                </a:solidFill>
              </a:rPr>
              <a:t>Can P1 hurt P2?</a:t>
            </a:r>
          </a:p>
        </p:txBody>
      </p:sp>
      <p:sp>
        <p:nvSpPr>
          <p:cNvPr id="950" name="Shape 950"/>
          <p:cNvSpPr/>
          <p:nvPr/>
        </p:nvSpPr>
        <p:spPr>
          <a:xfrm>
            <a:off x="4423318" y="2670460"/>
            <a:ext cx="1627908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P1: store 3072, R1</a:t>
            </a:r>
          </a:p>
        </p:txBody>
      </p:sp>
      <p:sp>
        <p:nvSpPr>
          <p:cNvPr id="951" name="Shape 951"/>
          <p:cNvSpPr/>
          <p:nvPr/>
        </p:nvSpPr>
        <p:spPr>
          <a:xfrm>
            <a:off x="6141932" y="2670460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 store 4096, R1</a:t>
            </a:r>
          </a:p>
        </p:txBody>
      </p:sp>
      <p:sp>
        <p:nvSpPr>
          <p:cNvPr id="952" name="Shape 952"/>
          <p:cNvSpPr/>
          <p:nvPr/>
        </p:nvSpPr>
        <p:spPr>
          <a:xfrm>
            <a:off x="3632061" y="3024854"/>
            <a:ext cx="110157" cy="1101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>
              <a:solidFill>
                <a:schemeClr val="bg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463226" y="2673239"/>
            <a:ext cx="126669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/>
              <a:t>(3072 + 1024)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114127" y="4637848"/>
            <a:ext cx="5840060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dirty="0">
                <a:solidFill>
                  <a:schemeClr val="accent2"/>
                </a:solidFill>
              </a:rPr>
              <a:t>How to protect process with base register?</a:t>
            </a:r>
          </a:p>
        </p:txBody>
      </p:sp>
      <p:sp>
        <p:nvSpPr>
          <p:cNvPr id="33" name="Shape 903"/>
          <p:cNvSpPr txBox="1">
            <a:spLocks/>
          </p:cNvSpPr>
          <p:nvPr/>
        </p:nvSpPr>
        <p:spPr bwMode="auto">
          <a:xfrm>
            <a:off x="214313" y="55563"/>
            <a:ext cx="878681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vert="horz" wrap="square" lIns="130046" tIns="65023" rIns="130046" bIns="65023" numCol="1" rtlCol="0" anchor="b" anchorCtr="0" compatLnSpc="1">
            <a:prstTxWarp prst="textNoShape">
              <a:avLst/>
            </a:prstTxWarp>
            <a:normAutofit fontScale="77500" lnSpcReduction="20000"/>
          </a:bodyPr>
          <a:lstStyle>
            <a:lvl1pPr algn="ctr" defTabSz="473201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6480" kern="1200" baseline="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  <a:lvl2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2pPr>
            <a:lvl3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3pPr>
            <a:lvl4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4pPr>
            <a:lvl5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5pPr>
            <a:lvl6pPr marL="4572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6pPr>
            <a:lvl7pPr marL="9144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7pPr>
            <a:lvl8pPr marL="13716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8pPr>
            <a:lvl9pPr marL="18288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9pPr>
          </a:lstStyle>
          <a:p>
            <a:pPr algn="l">
              <a:defRPr sz="1800">
                <a:solidFill>
                  <a:srgbClr val="000000"/>
                </a:solidFill>
              </a:defRPr>
            </a:pPr>
            <a:r>
              <a:rPr lang="en-HK" sz="4600" dirty="0">
                <a:solidFill>
                  <a:srgbClr val="FFFFFF"/>
                </a:solidFill>
              </a:rPr>
              <a:t>Base Register </a:t>
            </a:r>
          </a:p>
        </p:txBody>
      </p:sp>
    </p:spTree>
    <p:extLst>
      <p:ext uri="{BB962C8B-B14F-4D97-AF65-F5344CB8AC3E}">
        <p14:creationId xmlns:p14="http://schemas.microsoft.com/office/powerpoint/2010/main" val="357340141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4704"/>
            <a:ext cx="9144000" cy="6097778"/>
          </a:xfrm>
          <a:prstGeom prst="rect">
            <a:avLst/>
          </a:prstGeom>
          <a:noFill/>
          <a:ln>
            <a:noFill/>
          </a:ln>
        </p:spPr>
      </p:pic>
      <p:sp>
        <p:nvSpPr>
          <p:cNvPr id="961" name="Shape 961"/>
          <p:cNvSpPr/>
          <p:nvPr/>
        </p:nvSpPr>
        <p:spPr>
          <a:xfrm>
            <a:off x="2298055" y="1859657"/>
            <a:ext cx="1318634" cy="401858"/>
          </a:xfrm>
          <a:prstGeom prst="rect">
            <a:avLst/>
          </a:prstGeom>
          <a:solidFill>
            <a:srgbClr val="11DBE3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rgbClr val="FFFFFF"/>
                </a:solidFill>
              </a:rPr>
              <a:t>P1</a:t>
            </a:r>
          </a:p>
        </p:txBody>
      </p:sp>
      <p:sp>
        <p:nvSpPr>
          <p:cNvPr id="962" name="Shape 962"/>
          <p:cNvSpPr/>
          <p:nvPr/>
        </p:nvSpPr>
        <p:spPr>
          <a:xfrm>
            <a:off x="2298055" y="2261494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963" name="Shape 963"/>
          <p:cNvSpPr/>
          <p:nvPr/>
        </p:nvSpPr>
        <p:spPr>
          <a:xfrm>
            <a:off x="2298055" y="2663329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964" name="Shape 964"/>
          <p:cNvSpPr/>
          <p:nvPr/>
        </p:nvSpPr>
        <p:spPr>
          <a:xfrm>
            <a:off x="2298055" y="3065166"/>
            <a:ext cx="1318634" cy="401858"/>
          </a:xfrm>
          <a:prstGeom prst="rect">
            <a:avLst/>
          </a:prstGeom>
          <a:solidFill>
            <a:srgbClr val="E8A433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rgbClr val="FFFFFF"/>
                </a:solidFill>
              </a:rPr>
              <a:t>P2</a:t>
            </a:r>
          </a:p>
        </p:txBody>
      </p:sp>
      <p:sp>
        <p:nvSpPr>
          <p:cNvPr id="965" name="Shape 965"/>
          <p:cNvSpPr/>
          <p:nvPr/>
        </p:nvSpPr>
        <p:spPr>
          <a:xfrm>
            <a:off x="2298055" y="1457821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966" name="Shape 966"/>
          <p:cNvSpPr/>
          <p:nvPr/>
        </p:nvSpPr>
        <p:spPr>
          <a:xfrm>
            <a:off x="2298055" y="3467002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967" name="Shape 967"/>
          <p:cNvSpPr/>
          <p:nvPr/>
        </p:nvSpPr>
        <p:spPr>
          <a:xfrm>
            <a:off x="1879124" y="2946494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4 KB</a:t>
            </a:r>
          </a:p>
        </p:txBody>
      </p:sp>
      <p:sp>
        <p:nvSpPr>
          <p:cNvPr id="968" name="Shape 968"/>
          <p:cNvSpPr/>
          <p:nvPr/>
        </p:nvSpPr>
        <p:spPr>
          <a:xfrm>
            <a:off x="1879124" y="3328238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5 KB</a:t>
            </a:r>
          </a:p>
        </p:txBody>
      </p:sp>
      <p:sp>
        <p:nvSpPr>
          <p:cNvPr id="969" name="Shape 969"/>
          <p:cNvSpPr/>
          <p:nvPr/>
        </p:nvSpPr>
        <p:spPr>
          <a:xfrm>
            <a:off x="1879124" y="3730074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6 KB</a:t>
            </a:r>
          </a:p>
        </p:txBody>
      </p:sp>
      <p:sp>
        <p:nvSpPr>
          <p:cNvPr id="970" name="Shape 970"/>
          <p:cNvSpPr/>
          <p:nvPr/>
        </p:nvSpPr>
        <p:spPr>
          <a:xfrm>
            <a:off x="1879124" y="2142822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2 KB</a:t>
            </a:r>
          </a:p>
        </p:txBody>
      </p:sp>
      <p:sp>
        <p:nvSpPr>
          <p:cNvPr id="971" name="Shape 971"/>
          <p:cNvSpPr/>
          <p:nvPr/>
        </p:nvSpPr>
        <p:spPr>
          <a:xfrm>
            <a:off x="1879124" y="2544658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3 KB</a:t>
            </a:r>
          </a:p>
        </p:txBody>
      </p:sp>
      <p:sp>
        <p:nvSpPr>
          <p:cNvPr id="972" name="Shape 972"/>
          <p:cNvSpPr/>
          <p:nvPr/>
        </p:nvSpPr>
        <p:spPr>
          <a:xfrm>
            <a:off x="1879124" y="1740986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1 KB</a:t>
            </a:r>
          </a:p>
        </p:txBody>
      </p:sp>
      <p:sp>
        <p:nvSpPr>
          <p:cNvPr id="973" name="Shape 973"/>
          <p:cNvSpPr/>
          <p:nvPr/>
        </p:nvSpPr>
        <p:spPr>
          <a:xfrm>
            <a:off x="1879124" y="1339150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0 KB</a:t>
            </a:r>
          </a:p>
        </p:txBody>
      </p:sp>
      <p:sp>
        <p:nvSpPr>
          <p:cNvPr id="974" name="Shape 974"/>
          <p:cNvSpPr/>
          <p:nvPr/>
        </p:nvSpPr>
        <p:spPr>
          <a:xfrm flipH="1">
            <a:off x="3643306" y="1868870"/>
            <a:ext cx="342494" cy="1"/>
          </a:xfrm>
          <a:prstGeom prst="line">
            <a:avLst/>
          </a:prstGeom>
          <a:ln w="25400">
            <a:solidFill>
              <a:schemeClr val="tx2"/>
            </a:solidFill>
            <a:miter lim="400000"/>
            <a:tailEnd type="triangle"/>
          </a:ln>
        </p:spPr>
        <p:txBody>
          <a:bodyPr lIns="26789" tIns="26789" rIns="26789" bIns="26789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975" name="Shape 975"/>
          <p:cNvSpPr/>
          <p:nvPr/>
        </p:nvSpPr>
        <p:spPr>
          <a:xfrm>
            <a:off x="3987814" y="1692287"/>
            <a:ext cx="1637868" cy="3461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l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898" dirty="0">
                <a:solidFill>
                  <a:schemeClr val="tx2"/>
                </a:solidFill>
              </a:rPr>
              <a:t>base register</a:t>
            </a:r>
          </a:p>
        </p:txBody>
      </p:sp>
      <p:sp>
        <p:nvSpPr>
          <p:cNvPr id="976" name="Shape 976"/>
          <p:cNvSpPr/>
          <p:nvPr/>
        </p:nvSpPr>
        <p:spPr>
          <a:xfrm>
            <a:off x="5920164" y="2352107"/>
            <a:ext cx="1637868" cy="3461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1898">
                <a:solidFill>
                  <a:schemeClr val="tx2"/>
                </a:solidFill>
              </a:rPr>
              <a:t>P1 is running</a:t>
            </a:r>
          </a:p>
        </p:txBody>
      </p:sp>
      <p:sp>
        <p:nvSpPr>
          <p:cNvPr id="977" name="Shape 977"/>
          <p:cNvSpPr/>
          <p:nvPr/>
        </p:nvSpPr>
        <p:spPr>
          <a:xfrm>
            <a:off x="3721975" y="1868870"/>
            <a:ext cx="2014" cy="388442"/>
          </a:xfrm>
          <a:prstGeom prst="line">
            <a:avLst/>
          </a:prstGeom>
          <a:ln w="25400">
            <a:solidFill>
              <a:schemeClr val="tx2"/>
            </a:solidFill>
            <a:miter lim="400000"/>
            <a:headEnd type="triangle"/>
            <a:tailEnd type="triangle"/>
          </a:ln>
        </p:spPr>
        <p:txBody>
          <a:bodyPr lIns="26789" tIns="26789" rIns="26789" bIns="26789" anchor="ctr"/>
          <a:lstStyle/>
          <a:p>
            <a:pPr lvl="0">
              <a:defRPr sz="2600"/>
            </a:pPr>
            <a:endParaRPr sz="1371">
              <a:solidFill>
                <a:schemeClr val="bg2"/>
              </a:solidFill>
            </a:endParaRPr>
          </a:p>
        </p:txBody>
      </p:sp>
      <p:sp>
        <p:nvSpPr>
          <p:cNvPr id="978" name="Shape 978"/>
          <p:cNvSpPr/>
          <p:nvPr/>
        </p:nvSpPr>
        <p:spPr>
          <a:xfrm>
            <a:off x="3987814" y="2080728"/>
            <a:ext cx="1881525" cy="3461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l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898">
                <a:solidFill>
                  <a:schemeClr val="tx2"/>
                </a:solidFill>
              </a:rPr>
              <a:t>bounds register</a:t>
            </a:r>
          </a:p>
        </p:txBody>
      </p:sp>
      <p:sp>
        <p:nvSpPr>
          <p:cNvPr id="20" name="Shape 903"/>
          <p:cNvSpPr txBox="1">
            <a:spLocks/>
          </p:cNvSpPr>
          <p:nvPr/>
        </p:nvSpPr>
        <p:spPr bwMode="auto">
          <a:xfrm>
            <a:off x="214313" y="55563"/>
            <a:ext cx="878681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vert="horz" wrap="square" lIns="130046" tIns="65023" rIns="130046" bIns="65023" numCol="1" rtlCol="0" anchor="b" anchorCtr="0" compatLnSpc="1">
            <a:prstTxWarp prst="textNoShape">
              <a:avLst/>
            </a:prstTxWarp>
            <a:normAutofit fontScale="77500" lnSpcReduction="20000"/>
          </a:bodyPr>
          <a:lstStyle>
            <a:lvl1pPr algn="ctr" defTabSz="473201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6480" kern="1200" baseline="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  <a:lvl2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2pPr>
            <a:lvl3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3pPr>
            <a:lvl4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4pPr>
            <a:lvl5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5pPr>
            <a:lvl6pPr marL="4572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6pPr>
            <a:lvl7pPr marL="9144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7pPr>
            <a:lvl8pPr marL="13716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8pPr>
            <a:lvl9pPr marL="18288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9pPr>
          </a:lstStyle>
          <a:p>
            <a:pPr algn="l">
              <a:defRPr sz="1800">
                <a:solidFill>
                  <a:srgbClr val="000000"/>
                </a:solidFill>
              </a:defRPr>
            </a:pPr>
            <a:r>
              <a:rPr lang="en-HK" sz="4600" dirty="0">
                <a:solidFill>
                  <a:srgbClr val="FFFFFF"/>
                </a:solidFill>
              </a:rPr>
              <a:t>Base + Bounds </a:t>
            </a:r>
          </a:p>
        </p:txBody>
      </p:sp>
    </p:spTree>
    <p:extLst>
      <p:ext uri="{BB962C8B-B14F-4D97-AF65-F5344CB8AC3E}">
        <p14:creationId xmlns:p14="http://schemas.microsoft.com/office/powerpoint/2010/main" val="385255705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4704"/>
            <a:ext cx="9144000" cy="6097778"/>
          </a:xfrm>
          <a:prstGeom prst="rect">
            <a:avLst/>
          </a:prstGeom>
          <a:noFill/>
          <a:ln>
            <a:noFill/>
          </a:ln>
        </p:spPr>
      </p:pic>
      <p:sp>
        <p:nvSpPr>
          <p:cNvPr id="980" name="Shape 980"/>
          <p:cNvSpPr/>
          <p:nvPr/>
        </p:nvSpPr>
        <p:spPr>
          <a:xfrm>
            <a:off x="2298055" y="1859657"/>
            <a:ext cx="1318634" cy="401858"/>
          </a:xfrm>
          <a:prstGeom prst="rect">
            <a:avLst/>
          </a:prstGeom>
          <a:solidFill>
            <a:srgbClr val="11DBE3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rgbClr val="FFFFFF"/>
                </a:solidFill>
              </a:rPr>
              <a:t>P1</a:t>
            </a:r>
          </a:p>
        </p:txBody>
      </p:sp>
      <p:sp>
        <p:nvSpPr>
          <p:cNvPr id="981" name="Shape 981"/>
          <p:cNvSpPr/>
          <p:nvPr/>
        </p:nvSpPr>
        <p:spPr>
          <a:xfrm>
            <a:off x="2298055" y="2261494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982" name="Shape 982"/>
          <p:cNvSpPr/>
          <p:nvPr/>
        </p:nvSpPr>
        <p:spPr>
          <a:xfrm>
            <a:off x="2298055" y="2663329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983" name="Shape 983"/>
          <p:cNvSpPr/>
          <p:nvPr/>
        </p:nvSpPr>
        <p:spPr>
          <a:xfrm>
            <a:off x="2298055" y="3065166"/>
            <a:ext cx="1318634" cy="401858"/>
          </a:xfrm>
          <a:prstGeom prst="rect">
            <a:avLst/>
          </a:prstGeom>
          <a:solidFill>
            <a:srgbClr val="E8A433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rgbClr val="FFFFFF"/>
                </a:solidFill>
              </a:rPr>
              <a:t>P2</a:t>
            </a:r>
          </a:p>
        </p:txBody>
      </p:sp>
      <p:sp>
        <p:nvSpPr>
          <p:cNvPr id="984" name="Shape 984"/>
          <p:cNvSpPr/>
          <p:nvPr/>
        </p:nvSpPr>
        <p:spPr>
          <a:xfrm>
            <a:off x="2298055" y="1457821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985" name="Shape 985"/>
          <p:cNvSpPr/>
          <p:nvPr/>
        </p:nvSpPr>
        <p:spPr>
          <a:xfrm>
            <a:off x="2298055" y="3467002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986" name="Shape 986"/>
          <p:cNvSpPr/>
          <p:nvPr/>
        </p:nvSpPr>
        <p:spPr>
          <a:xfrm>
            <a:off x="1879124" y="2946494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4 KB</a:t>
            </a:r>
          </a:p>
        </p:txBody>
      </p:sp>
      <p:sp>
        <p:nvSpPr>
          <p:cNvPr id="987" name="Shape 987"/>
          <p:cNvSpPr/>
          <p:nvPr/>
        </p:nvSpPr>
        <p:spPr>
          <a:xfrm>
            <a:off x="1879124" y="3328238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5 KB</a:t>
            </a:r>
          </a:p>
        </p:txBody>
      </p:sp>
      <p:sp>
        <p:nvSpPr>
          <p:cNvPr id="988" name="Shape 988"/>
          <p:cNvSpPr/>
          <p:nvPr/>
        </p:nvSpPr>
        <p:spPr>
          <a:xfrm>
            <a:off x="1879124" y="3730074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6 KB</a:t>
            </a:r>
          </a:p>
        </p:txBody>
      </p:sp>
      <p:sp>
        <p:nvSpPr>
          <p:cNvPr id="989" name="Shape 989"/>
          <p:cNvSpPr/>
          <p:nvPr/>
        </p:nvSpPr>
        <p:spPr>
          <a:xfrm>
            <a:off x="1879124" y="2142822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2 KB</a:t>
            </a:r>
          </a:p>
        </p:txBody>
      </p:sp>
      <p:sp>
        <p:nvSpPr>
          <p:cNvPr id="990" name="Shape 990"/>
          <p:cNvSpPr/>
          <p:nvPr/>
        </p:nvSpPr>
        <p:spPr>
          <a:xfrm>
            <a:off x="1879124" y="2544658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3 KB</a:t>
            </a:r>
          </a:p>
        </p:txBody>
      </p:sp>
      <p:sp>
        <p:nvSpPr>
          <p:cNvPr id="991" name="Shape 991"/>
          <p:cNvSpPr/>
          <p:nvPr/>
        </p:nvSpPr>
        <p:spPr>
          <a:xfrm>
            <a:off x="1879124" y="1740986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1 KB</a:t>
            </a:r>
          </a:p>
        </p:txBody>
      </p:sp>
      <p:sp>
        <p:nvSpPr>
          <p:cNvPr id="992" name="Shape 992"/>
          <p:cNvSpPr/>
          <p:nvPr/>
        </p:nvSpPr>
        <p:spPr>
          <a:xfrm>
            <a:off x="1879124" y="1339150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0 KB</a:t>
            </a:r>
          </a:p>
        </p:txBody>
      </p:sp>
      <p:sp>
        <p:nvSpPr>
          <p:cNvPr id="993" name="Shape 993"/>
          <p:cNvSpPr/>
          <p:nvPr/>
        </p:nvSpPr>
        <p:spPr>
          <a:xfrm>
            <a:off x="5920164" y="2352107"/>
            <a:ext cx="1637868" cy="346169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1898">
                <a:solidFill>
                  <a:schemeClr val="tx2"/>
                </a:solidFill>
              </a:rPr>
              <a:t>P2 is running</a:t>
            </a:r>
          </a:p>
        </p:txBody>
      </p:sp>
      <p:sp>
        <p:nvSpPr>
          <p:cNvPr id="994" name="Shape 994"/>
          <p:cNvSpPr/>
          <p:nvPr/>
        </p:nvSpPr>
        <p:spPr>
          <a:xfrm flipH="1">
            <a:off x="3643306" y="3074378"/>
            <a:ext cx="342494" cy="1"/>
          </a:xfrm>
          <a:prstGeom prst="line">
            <a:avLst/>
          </a:prstGeom>
          <a:ln w="25400">
            <a:solidFill>
              <a:schemeClr val="tx2"/>
            </a:solidFill>
            <a:miter lim="400000"/>
            <a:tailEnd type="triangle"/>
          </a:ln>
        </p:spPr>
        <p:txBody>
          <a:bodyPr lIns="26789" tIns="26789" rIns="26789" bIns="26789" anchor="ctr"/>
          <a:lstStyle/>
          <a:p>
            <a:pPr lvl="0">
              <a:defRPr sz="2600"/>
            </a:pPr>
            <a:endParaRPr sz="1371">
              <a:solidFill>
                <a:schemeClr val="tx2"/>
              </a:solidFill>
            </a:endParaRPr>
          </a:p>
        </p:txBody>
      </p:sp>
      <p:sp>
        <p:nvSpPr>
          <p:cNvPr id="995" name="Shape 995"/>
          <p:cNvSpPr/>
          <p:nvPr/>
        </p:nvSpPr>
        <p:spPr>
          <a:xfrm>
            <a:off x="3987814" y="2897795"/>
            <a:ext cx="1637868" cy="346169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l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898" dirty="0">
                <a:solidFill>
                  <a:schemeClr val="tx2"/>
                </a:solidFill>
              </a:rPr>
              <a:t>base register</a:t>
            </a:r>
          </a:p>
        </p:txBody>
      </p:sp>
      <p:sp>
        <p:nvSpPr>
          <p:cNvPr id="996" name="Shape 996"/>
          <p:cNvSpPr/>
          <p:nvPr/>
        </p:nvSpPr>
        <p:spPr>
          <a:xfrm flipH="1">
            <a:off x="3713903" y="3074378"/>
            <a:ext cx="0" cy="388442"/>
          </a:xfrm>
          <a:prstGeom prst="line">
            <a:avLst/>
          </a:prstGeom>
          <a:ln w="25400">
            <a:solidFill>
              <a:schemeClr val="tx2"/>
            </a:solidFill>
            <a:miter lim="400000"/>
            <a:headEnd type="triangle"/>
            <a:tailEnd type="triangle"/>
          </a:ln>
        </p:spPr>
        <p:txBody>
          <a:bodyPr lIns="26789" tIns="26789" rIns="26789" bIns="26789" anchor="ctr"/>
          <a:lstStyle/>
          <a:p>
            <a:pPr lvl="0">
              <a:defRPr sz="2600"/>
            </a:pPr>
            <a:endParaRPr sz="1371">
              <a:solidFill>
                <a:schemeClr val="tx2"/>
              </a:solidFill>
            </a:endParaRPr>
          </a:p>
        </p:txBody>
      </p:sp>
      <p:sp>
        <p:nvSpPr>
          <p:cNvPr id="997" name="Shape 997"/>
          <p:cNvSpPr/>
          <p:nvPr/>
        </p:nvSpPr>
        <p:spPr>
          <a:xfrm>
            <a:off x="3987814" y="3286236"/>
            <a:ext cx="1881525" cy="346169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l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898" dirty="0">
                <a:solidFill>
                  <a:schemeClr val="tx2"/>
                </a:solidFill>
              </a:rPr>
              <a:t>bounds register</a:t>
            </a:r>
          </a:p>
        </p:txBody>
      </p:sp>
      <p:sp>
        <p:nvSpPr>
          <p:cNvPr id="20" name="Shape 903"/>
          <p:cNvSpPr txBox="1">
            <a:spLocks/>
          </p:cNvSpPr>
          <p:nvPr/>
        </p:nvSpPr>
        <p:spPr bwMode="auto">
          <a:xfrm>
            <a:off x="214313" y="55563"/>
            <a:ext cx="878681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vert="horz" wrap="square" lIns="130046" tIns="65023" rIns="130046" bIns="65023" numCol="1" rtlCol="0" anchor="b" anchorCtr="0" compatLnSpc="1">
            <a:prstTxWarp prst="textNoShape">
              <a:avLst/>
            </a:prstTxWarp>
            <a:normAutofit fontScale="77500" lnSpcReduction="20000"/>
          </a:bodyPr>
          <a:lstStyle>
            <a:lvl1pPr algn="ctr" defTabSz="473201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6480" kern="1200" baseline="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  <a:lvl2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2pPr>
            <a:lvl3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3pPr>
            <a:lvl4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4pPr>
            <a:lvl5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5pPr>
            <a:lvl6pPr marL="4572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6pPr>
            <a:lvl7pPr marL="9144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7pPr>
            <a:lvl8pPr marL="13716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8pPr>
            <a:lvl9pPr marL="18288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9pPr>
          </a:lstStyle>
          <a:p>
            <a:pPr algn="l">
              <a:defRPr sz="1800">
                <a:solidFill>
                  <a:srgbClr val="000000"/>
                </a:solidFill>
              </a:defRPr>
            </a:pPr>
            <a:r>
              <a:rPr lang="en-HK" sz="4600" dirty="0">
                <a:solidFill>
                  <a:srgbClr val="FFFFFF"/>
                </a:solidFill>
              </a:rPr>
              <a:t>Base + Bounds </a:t>
            </a:r>
          </a:p>
        </p:txBody>
      </p:sp>
    </p:spTree>
    <p:extLst>
      <p:ext uri="{BB962C8B-B14F-4D97-AF65-F5344CB8AC3E}">
        <p14:creationId xmlns:p14="http://schemas.microsoft.com/office/powerpoint/2010/main" val="273172255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29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4704"/>
            <a:ext cx="9144000" cy="6097778"/>
          </a:xfrm>
          <a:prstGeom prst="rect">
            <a:avLst/>
          </a:prstGeom>
          <a:noFill/>
          <a:ln>
            <a:noFill/>
          </a:ln>
        </p:spPr>
      </p:pic>
      <p:sp>
        <p:nvSpPr>
          <p:cNvPr id="999" name="Shape 999"/>
          <p:cNvSpPr/>
          <p:nvPr/>
        </p:nvSpPr>
        <p:spPr>
          <a:xfrm>
            <a:off x="2298055" y="1859657"/>
            <a:ext cx="1318634" cy="401858"/>
          </a:xfrm>
          <a:prstGeom prst="rect">
            <a:avLst/>
          </a:prstGeom>
          <a:solidFill>
            <a:srgbClr val="11DBE3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rgbClr val="FFFFFF"/>
                </a:solidFill>
              </a:rPr>
              <a:t>P1</a:t>
            </a:r>
          </a:p>
        </p:txBody>
      </p:sp>
      <p:sp>
        <p:nvSpPr>
          <p:cNvPr id="1000" name="Shape 1000"/>
          <p:cNvSpPr/>
          <p:nvPr/>
        </p:nvSpPr>
        <p:spPr>
          <a:xfrm>
            <a:off x="2298055" y="2261494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1001" name="Shape 1001"/>
          <p:cNvSpPr/>
          <p:nvPr/>
        </p:nvSpPr>
        <p:spPr>
          <a:xfrm>
            <a:off x="2298055" y="2663329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1002" name="Shape 1002"/>
          <p:cNvSpPr/>
          <p:nvPr/>
        </p:nvSpPr>
        <p:spPr>
          <a:xfrm>
            <a:off x="2298055" y="3065166"/>
            <a:ext cx="1318634" cy="401858"/>
          </a:xfrm>
          <a:prstGeom prst="rect">
            <a:avLst/>
          </a:prstGeom>
          <a:solidFill>
            <a:srgbClr val="E8A433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rgbClr val="FFFFFF"/>
                </a:solidFill>
              </a:rPr>
              <a:t>P2</a:t>
            </a:r>
          </a:p>
        </p:txBody>
      </p:sp>
      <p:sp>
        <p:nvSpPr>
          <p:cNvPr id="1003" name="Shape 1003"/>
          <p:cNvSpPr/>
          <p:nvPr/>
        </p:nvSpPr>
        <p:spPr>
          <a:xfrm>
            <a:off x="2298055" y="1457821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1004" name="Shape 1004"/>
          <p:cNvSpPr/>
          <p:nvPr/>
        </p:nvSpPr>
        <p:spPr>
          <a:xfrm>
            <a:off x="2298055" y="3467002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1005" name="Shape 1005"/>
          <p:cNvSpPr/>
          <p:nvPr/>
        </p:nvSpPr>
        <p:spPr>
          <a:xfrm>
            <a:off x="1879124" y="2946494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4 KB</a:t>
            </a:r>
          </a:p>
        </p:txBody>
      </p:sp>
      <p:sp>
        <p:nvSpPr>
          <p:cNvPr id="1006" name="Shape 1006"/>
          <p:cNvSpPr/>
          <p:nvPr/>
        </p:nvSpPr>
        <p:spPr>
          <a:xfrm>
            <a:off x="1879124" y="3328238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5 KB</a:t>
            </a:r>
          </a:p>
        </p:txBody>
      </p:sp>
      <p:sp>
        <p:nvSpPr>
          <p:cNvPr id="1007" name="Shape 1007"/>
          <p:cNvSpPr/>
          <p:nvPr/>
        </p:nvSpPr>
        <p:spPr>
          <a:xfrm>
            <a:off x="1879124" y="3730074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6 KB</a:t>
            </a:r>
          </a:p>
        </p:txBody>
      </p:sp>
      <p:sp>
        <p:nvSpPr>
          <p:cNvPr id="1008" name="Shape 1008"/>
          <p:cNvSpPr/>
          <p:nvPr/>
        </p:nvSpPr>
        <p:spPr>
          <a:xfrm>
            <a:off x="1879124" y="2142822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2 KB</a:t>
            </a:r>
          </a:p>
        </p:txBody>
      </p:sp>
      <p:sp>
        <p:nvSpPr>
          <p:cNvPr id="1009" name="Shape 1009"/>
          <p:cNvSpPr/>
          <p:nvPr/>
        </p:nvSpPr>
        <p:spPr>
          <a:xfrm>
            <a:off x="1879124" y="2544658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3 KB</a:t>
            </a:r>
          </a:p>
        </p:txBody>
      </p:sp>
      <p:sp>
        <p:nvSpPr>
          <p:cNvPr id="1010" name="Shape 1010"/>
          <p:cNvSpPr/>
          <p:nvPr/>
        </p:nvSpPr>
        <p:spPr>
          <a:xfrm>
            <a:off x="1879124" y="1740986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1 KB</a:t>
            </a:r>
          </a:p>
        </p:txBody>
      </p:sp>
      <p:sp>
        <p:nvSpPr>
          <p:cNvPr id="1011" name="Shape 1011"/>
          <p:cNvSpPr/>
          <p:nvPr/>
        </p:nvSpPr>
        <p:spPr>
          <a:xfrm>
            <a:off x="1879124" y="1339150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0 KB</a:t>
            </a:r>
          </a:p>
        </p:txBody>
      </p:sp>
      <p:sp>
        <p:nvSpPr>
          <p:cNvPr id="1012" name="Shape 1012"/>
          <p:cNvSpPr/>
          <p:nvPr/>
        </p:nvSpPr>
        <p:spPr>
          <a:xfrm>
            <a:off x="4429972" y="1598897"/>
            <a:ext cx="1530545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 dirty="0">
                <a:solidFill>
                  <a:schemeClr val="tx2"/>
                </a:solidFill>
              </a:rPr>
              <a:t>P1: load 100, R1</a:t>
            </a:r>
          </a:p>
        </p:txBody>
      </p:sp>
      <p:sp>
        <p:nvSpPr>
          <p:cNvPr id="1013" name="Shape 1013"/>
          <p:cNvSpPr/>
          <p:nvPr/>
        </p:nvSpPr>
        <p:spPr>
          <a:xfrm flipV="1">
            <a:off x="6098250" y="1376899"/>
            <a:ext cx="1" cy="2171048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26789" tIns="26789" rIns="26789" bIns="26789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1014" name="Shape 1014"/>
          <p:cNvSpPr/>
          <p:nvPr/>
        </p:nvSpPr>
        <p:spPr>
          <a:xfrm flipH="1" flipV="1">
            <a:off x="4597773" y="1589681"/>
            <a:ext cx="2865454" cy="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26789" tIns="26789" rIns="26789" bIns="26789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1015" name="Shape 1015"/>
          <p:cNvSpPr/>
          <p:nvPr/>
        </p:nvSpPr>
        <p:spPr>
          <a:xfrm>
            <a:off x="6141932" y="1598897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 load 1124, R1</a:t>
            </a:r>
          </a:p>
        </p:txBody>
      </p:sp>
      <p:sp>
        <p:nvSpPr>
          <p:cNvPr id="1016" name="Shape 1016"/>
          <p:cNvSpPr/>
          <p:nvPr/>
        </p:nvSpPr>
        <p:spPr>
          <a:xfrm>
            <a:off x="4668533" y="1331006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 dirty="0">
                <a:solidFill>
                  <a:schemeClr val="tx2"/>
                </a:solidFill>
              </a:rPr>
              <a:t>Virtual</a:t>
            </a:r>
          </a:p>
        </p:txBody>
      </p:sp>
      <p:sp>
        <p:nvSpPr>
          <p:cNvPr id="1017" name="Shape 1017"/>
          <p:cNvSpPr/>
          <p:nvPr/>
        </p:nvSpPr>
        <p:spPr>
          <a:xfrm>
            <a:off x="6141932" y="1331006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Physical</a:t>
            </a:r>
          </a:p>
        </p:txBody>
      </p:sp>
      <p:sp>
        <p:nvSpPr>
          <p:cNvPr id="1018" name="Shape 1018"/>
          <p:cNvSpPr/>
          <p:nvPr/>
        </p:nvSpPr>
        <p:spPr>
          <a:xfrm>
            <a:off x="4429972" y="1866788"/>
            <a:ext cx="1530545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P2: load 100, R1</a:t>
            </a:r>
          </a:p>
        </p:txBody>
      </p:sp>
      <p:sp>
        <p:nvSpPr>
          <p:cNvPr id="1019" name="Shape 1019"/>
          <p:cNvSpPr/>
          <p:nvPr/>
        </p:nvSpPr>
        <p:spPr>
          <a:xfrm>
            <a:off x="6141932" y="1866788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 load 4196, R1</a:t>
            </a:r>
          </a:p>
        </p:txBody>
      </p:sp>
      <p:sp>
        <p:nvSpPr>
          <p:cNvPr id="1020" name="Shape 1020"/>
          <p:cNvSpPr/>
          <p:nvPr/>
        </p:nvSpPr>
        <p:spPr>
          <a:xfrm>
            <a:off x="4427984" y="2134679"/>
            <a:ext cx="1559611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P2: load 1000, R1</a:t>
            </a:r>
          </a:p>
        </p:txBody>
      </p:sp>
      <p:sp>
        <p:nvSpPr>
          <p:cNvPr id="1021" name="Shape 1021"/>
          <p:cNvSpPr/>
          <p:nvPr/>
        </p:nvSpPr>
        <p:spPr>
          <a:xfrm>
            <a:off x="6141932" y="2134679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 dirty="0">
                <a:solidFill>
                  <a:schemeClr val="tx2"/>
                </a:solidFill>
              </a:rPr>
              <a:t> load 5</a:t>
            </a:r>
            <a:r>
              <a:rPr lang="en-HK" sz="1371" dirty="0">
                <a:solidFill>
                  <a:schemeClr val="tx2"/>
                </a:solidFill>
              </a:rPr>
              <a:t>0</a:t>
            </a:r>
            <a:r>
              <a:rPr sz="1371" dirty="0">
                <a:solidFill>
                  <a:schemeClr val="tx2"/>
                </a:solidFill>
              </a:rPr>
              <a:t>96, R1</a:t>
            </a:r>
          </a:p>
        </p:txBody>
      </p:sp>
      <p:sp>
        <p:nvSpPr>
          <p:cNvPr id="1022" name="Shape 1022"/>
          <p:cNvSpPr/>
          <p:nvPr/>
        </p:nvSpPr>
        <p:spPr>
          <a:xfrm>
            <a:off x="4427984" y="2402569"/>
            <a:ext cx="1559611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 dirty="0">
                <a:solidFill>
                  <a:schemeClr val="tx2"/>
                </a:solidFill>
              </a:rPr>
              <a:t>P1: load 100</a:t>
            </a:r>
            <a:r>
              <a:rPr lang="en-US" altLang="zh-Hans-HK" sz="1371" dirty="0">
                <a:solidFill>
                  <a:schemeClr val="tx2"/>
                </a:solidFill>
              </a:rPr>
              <a:t>0</a:t>
            </a:r>
            <a:r>
              <a:rPr sz="1371" dirty="0">
                <a:solidFill>
                  <a:schemeClr val="tx2"/>
                </a:solidFill>
              </a:rPr>
              <a:t>, R1</a:t>
            </a:r>
          </a:p>
        </p:txBody>
      </p:sp>
      <p:sp>
        <p:nvSpPr>
          <p:cNvPr id="1023" name="Shape 1023"/>
          <p:cNvSpPr/>
          <p:nvPr/>
        </p:nvSpPr>
        <p:spPr>
          <a:xfrm>
            <a:off x="6141932" y="2402569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 load 2024, R1</a:t>
            </a:r>
          </a:p>
        </p:txBody>
      </p:sp>
      <p:sp>
        <p:nvSpPr>
          <p:cNvPr id="1024" name="Shape 1024"/>
          <p:cNvSpPr/>
          <p:nvPr/>
        </p:nvSpPr>
        <p:spPr>
          <a:xfrm>
            <a:off x="3950833" y="3347613"/>
            <a:ext cx="1881525" cy="3461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1898">
                <a:solidFill>
                  <a:schemeClr val="tx2"/>
                </a:solidFill>
              </a:rPr>
              <a:t>Can P1 hurt P2?</a:t>
            </a:r>
          </a:p>
        </p:txBody>
      </p:sp>
      <p:sp>
        <p:nvSpPr>
          <p:cNvPr id="1025" name="Shape 1025"/>
          <p:cNvSpPr/>
          <p:nvPr/>
        </p:nvSpPr>
        <p:spPr>
          <a:xfrm>
            <a:off x="4423318" y="2670460"/>
            <a:ext cx="1627908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P1: store 3072, R1</a:t>
            </a:r>
          </a:p>
        </p:txBody>
      </p:sp>
      <p:sp>
        <p:nvSpPr>
          <p:cNvPr id="29" name="Shape 903"/>
          <p:cNvSpPr txBox="1">
            <a:spLocks/>
          </p:cNvSpPr>
          <p:nvPr/>
        </p:nvSpPr>
        <p:spPr bwMode="auto">
          <a:xfrm>
            <a:off x="214313" y="55563"/>
            <a:ext cx="878681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vert="horz" wrap="square" lIns="130046" tIns="65023" rIns="130046" bIns="65023" numCol="1" rtlCol="0" anchor="b" anchorCtr="0" compatLnSpc="1">
            <a:prstTxWarp prst="textNoShape">
              <a:avLst/>
            </a:prstTxWarp>
            <a:normAutofit fontScale="77500" lnSpcReduction="20000"/>
          </a:bodyPr>
          <a:lstStyle>
            <a:lvl1pPr algn="ctr" defTabSz="473201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6480" kern="1200" baseline="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  <a:lvl2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2pPr>
            <a:lvl3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3pPr>
            <a:lvl4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4pPr>
            <a:lvl5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5pPr>
            <a:lvl6pPr marL="4572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6pPr>
            <a:lvl7pPr marL="9144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7pPr>
            <a:lvl8pPr marL="13716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8pPr>
            <a:lvl9pPr marL="18288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9pPr>
          </a:lstStyle>
          <a:p>
            <a:pPr algn="l">
              <a:defRPr sz="1800">
                <a:solidFill>
                  <a:srgbClr val="000000"/>
                </a:solidFill>
              </a:defRPr>
            </a:pPr>
            <a:r>
              <a:rPr lang="en-HK" sz="4600" dirty="0">
                <a:solidFill>
                  <a:srgbClr val="FFFFFF"/>
                </a:solidFill>
              </a:rPr>
              <a:t>Base + Bounds </a:t>
            </a:r>
          </a:p>
        </p:txBody>
      </p:sp>
    </p:spTree>
    <p:extLst>
      <p:ext uri="{BB962C8B-B14F-4D97-AF65-F5344CB8AC3E}">
        <p14:creationId xmlns:p14="http://schemas.microsoft.com/office/powerpoint/2010/main" val="336236588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4704"/>
            <a:ext cx="9144000" cy="6097778"/>
          </a:xfrm>
          <a:prstGeom prst="rect">
            <a:avLst/>
          </a:prstGeom>
          <a:noFill/>
          <a:ln>
            <a:noFill/>
          </a:ln>
        </p:spPr>
      </p:pic>
      <p:sp>
        <p:nvSpPr>
          <p:cNvPr id="1027" name="Shape 1027"/>
          <p:cNvSpPr/>
          <p:nvPr/>
        </p:nvSpPr>
        <p:spPr>
          <a:xfrm>
            <a:off x="2298055" y="1859657"/>
            <a:ext cx="1318634" cy="401858"/>
          </a:xfrm>
          <a:prstGeom prst="rect">
            <a:avLst/>
          </a:prstGeom>
          <a:solidFill>
            <a:srgbClr val="11DBE3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rgbClr val="FFFFFF"/>
                </a:solidFill>
              </a:rPr>
              <a:t>P1</a:t>
            </a:r>
          </a:p>
        </p:txBody>
      </p:sp>
      <p:sp>
        <p:nvSpPr>
          <p:cNvPr id="1028" name="Shape 1028"/>
          <p:cNvSpPr/>
          <p:nvPr/>
        </p:nvSpPr>
        <p:spPr>
          <a:xfrm>
            <a:off x="2298055" y="2261494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1029" name="Shape 1029"/>
          <p:cNvSpPr/>
          <p:nvPr/>
        </p:nvSpPr>
        <p:spPr>
          <a:xfrm>
            <a:off x="2298055" y="2663329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1030" name="Shape 1030"/>
          <p:cNvSpPr/>
          <p:nvPr/>
        </p:nvSpPr>
        <p:spPr>
          <a:xfrm>
            <a:off x="2298055" y="3065166"/>
            <a:ext cx="1318634" cy="401858"/>
          </a:xfrm>
          <a:prstGeom prst="rect">
            <a:avLst/>
          </a:prstGeom>
          <a:solidFill>
            <a:srgbClr val="E8A433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rgbClr val="FFFFFF"/>
                </a:solidFill>
              </a:rPr>
              <a:t>P2</a:t>
            </a:r>
          </a:p>
        </p:txBody>
      </p:sp>
      <p:sp>
        <p:nvSpPr>
          <p:cNvPr id="1031" name="Shape 1031"/>
          <p:cNvSpPr/>
          <p:nvPr/>
        </p:nvSpPr>
        <p:spPr>
          <a:xfrm>
            <a:off x="2298055" y="1457821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1032" name="Shape 1032"/>
          <p:cNvSpPr/>
          <p:nvPr/>
        </p:nvSpPr>
        <p:spPr>
          <a:xfrm>
            <a:off x="2298055" y="3467002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1033" name="Shape 1033"/>
          <p:cNvSpPr/>
          <p:nvPr/>
        </p:nvSpPr>
        <p:spPr>
          <a:xfrm>
            <a:off x="1879124" y="2946494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4 KB</a:t>
            </a:r>
          </a:p>
        </p:txBody>
      </p:sp>
      <p:sp>
        <p:nvSpPr>
          <p:cNvPr id="1034" name="Shape 1034"/>
          <p:cNvSpPr/>
          <p:nvPr/>
        </p:nvSpPr>
        <p:spPr>
          <a:xfrm>
            <a:off x="1879124" y="3328238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5 KB</a:t>
            </a:r>
          </a:p>
        </p:txBody>
      </p:sp>
      <p:sp>
        <p:nvSpPr>
          <p:cNvPr id="1035" name="Shape 1035"/>
          <p:cNvSpPr/>
          <p:nvPr/>
        </p:nvSpPr>
        <p:spPr>
          <a:xfrm>
            <a:off x="1879124" y="3730074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6 KB</a:t>
            </a:r>
          </a:p>
        </p:txBody>
      </p:sp>
      <p:sp>
        <p:nvSpPr>
          <p:cNvPr id="1036" name="Shape 1036"/>
          <p:cNvSpPr/>
          <p:nvPr/>
        </p:nvSpPr>
        <p:spPr>
          <a:xfrm>
            <a:off x="1879124" y="2142822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2 KB</a:t>
            </a:r>
          </a:p>
        </p:txBody>
      </p:sp>
      <p:sp>
        <p:nvSpPr>
          <p:cNvPr id="1037" name="Shape 1037"/>
          <p:cNvSpPr/>
          <p:nvPr/>
        </p:nvSpPr>
        <p:spPr>
          <a:xfrm>
            <a:off x="1879124" y="2544658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3 KB</a:t>
            </a:r>
          </a:p>
        </p:txBody>
      </p:sp>
      <p:sp>
        <p:nvSpPr>
          <p:cNvPr id="1038" name="Shape 1038"/>
          <p:cNvSpPr/>
          <p:nvPr/>
        </p:nvSpPr>
        <p:spPr>
          <a:xfrm>
            <a:off x="1879124" y="1740986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1 KB</a:t>
            </a:r>
          </a:p>
        </p:txBody>
      </p:sp>
      <p:sp>
        <p:nvSpPr>
          <p:cNvPr id="1039" name="Shape 1039"/>
          <p:cNvSpPr/>
          <p:nvPr/>
        </p:nvSpPr>
        <p:spPr>
          <a:xfrm>
            <a:off x="1879124" y="1339150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0 KB</a:t>
            </a:r>
          </a:p>
        </p:txBody>
      </p:sp>
      <p:sp>
        <p:nvSpPr>
          <p:cNvPr id="1040" name="Shape 1040"/>
          <p:cNvSpPr/>
          <p:nvPr/>
        </p:nvSpPr>
        <p:spPr>
          <a:xfrm>
            <a:off x="4288640" y="1598897"/>
            <a:ext cx="1671877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 dirty="0">
                <a:solidFill>
                  <a:schemeClr val="tx2"/>
                </a:solidFill>
              </a:rPr>
              <a:t>P1: load 100, R1</a:t>
            </a:r>
          </a:p>
        </p:txBody>
      </p:sp>
      <p:sp>
        <p:nvSpPr>
          <p:cNvPr id="1041" name="Shape 1041"/>
          <p:cNvSpPr/>
          <p:nvPr/>
        </p:nvSpPr>
        <p:spPr>
          <a:xfrm flipV="1">
            <a:off x="6098250" y="1376899"/>
            <a:ext cx="1" cy="2171048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26789" tIns="26789" rIns="26789" bIns="26789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1042" name="Shape 1042"/>
          <p:cNvSpPr/>
          <p:nvPr/>
        </p:nvSpPr>
        <p:spPr>
          <a:xfrm flipH="1" flipV="1">
            <a:off x="4597773" y="1589681"/>
            <a:ext cx="2865454" cy="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26789" tIns="26789" rIns="26789" bIns="26789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1043" name="Shape 1043"/>
          <p:cNvSpPr/>
          <p:nvPr/>
        </p:nvSpPr>
        <p:spPr>
          <a:xfrm>
            <a:off x="6141932" y="1598897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 load 1124, R1</a:t>
            </a:r>
          </a:p>
        </p:txBody>
      </p:sp>
      <p:sp>
        <p:nvSpPr>
          <p:cNvPr id="1044" name="Shape 1044"/>
          <p:cNvSpPr/>
          <p:nvPr/>
        </p:nvSpPr>
        <p:spPr>
          <a:xfrm>
            <a:off x="4668533" y="1331006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 dirty="0">
                <a:solidFill>
                  <a:schemeClr val="tx2"/>
                </a:solidFill>
              </a:rPr>
              <a:t>Virtual</a:t>
            </a:r>
          </a:p>
        </p:txBody>
      </p:sp>
      <p:sp>
        <p:nvSpPr>
          <p:cNvPr id="1045" name="Shape 1045"/>
          <p:cNvSpPr/>
          <p:nvPr/>
        </p:nvSpPr>
        <p:spPr>
          <a:xfrm>
            <a:off x="6141932" y="1331006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Physical</a:t>
            </a:r>
          </a:p>
        </p:txBody>
      </p:sp>
      <p:sp>
        <p:nvSpPr>
          <p:cNvPr id="1046" name="Shape 1046"/>
          <p:cNvSpPr/>
          <p:nvPr/>
        </p:nvSpPr>
        <p:spPr>
          <a:xfrm>
            <a:off x="4288640" y="1866788"/>
            <a:ext cx="1671877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P2: load 100, R1</a:t>
            </a:r>
          </a:p>
        </p:txBody>
      </p:sp>
      <p:sp>
        <p:nvSpPr>
          <p:cNvPr id="1047" name="Shape 1047"/>
          <p:cNvSpPr/>
          <p:nvPr/>
        </p:nvSpPr>
        <p:spPr>
          <a:xfrm>
            <a:off x="6141932" y="1866788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 load 4196, R1</a:t>
            </a:r>
          </a:p>
        </p:txBody>
      </p:sp>
      <p:sp>
        <p:nvSpPr>
          <p:cNvPr id="1048" name="Shape 1048"/>
          <p:cNvSpPr/>
          <p:nvPr/>
        </p:nvSpPr>
        <p:spPr>
          <a:xfrm>
            <a:off x="4283968" y="2134679"/>
            <a:ext cx="1703627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P2: load 1000, R1</a:t>
            </a:r>
          </a:p>
        </p:txBody>
      </p:sp>
      <p:sp>
        <p:nvSpPr>
          <p:cNvPr id="1049" name="Shape 1049"/>
          <p:cNvSpPr/>
          <p:nvPr/>
        </p:nvSpPr>
        <p:spPr>
          <a:xfrm>
            <a:off x="6141932" y="2134679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 dirty="0">
                <a:solidFill>
                  <a:schemeClr val="tx2"/>
                </a:solidFill>
              </a:rPr>
              <a:t> load 5</a:t>
            </a:r>
            <a:r>
              <a:rPr lang="en-HK" sz="1371" dirty="0">
                <a:solidFill>
                  <a:schemeClr val="tx2"/>
                </a:solidFill>
              </a:rPr>
              <a:t>0</a:t>
            </a:r>
            <a:r>
              <a:rPr sz="1371" dirty="0">
                <a:solidFill>
                  <a:schemeClr val="tx2"/>
                </a:solidFill>
              </a:rPr>
              <a:t>96, R1</a:t>
            </a:r>
          </a:p>
        </p:txBody>
      </p:sp>
      <p:sp>
        <p:nvSpPr>
          <p:cNvPr id="1050" name="Shape 1050"/>
          <p:cNvSpPr/>
          <p:nvPr/>
        </p:nvSpPr>
        <p:spPr>
          <a:xfrm>
            <a:off x="4283968" y="2402569"/>
            <a:ext cx="1703627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 dirty="0">
                <a:solidFill>
                  <a:schemeClr val="tx2"/>
                </a:solidFill>
              </a:rPr>
              <a:t>P1: load 100</a:t>
            </a:r>
            <a:r>
              <a:rPr lang="en-US" altLang="zh-Hans-HK" sz="1371" dirty="0">
                <a:solidFill>
                  <a:schemeClr val="tx2"/>
                </a:solidFill>
              </a:rPr>
              <a:t>0</a:t>
            </a:r>
            <a:r>
              <a:rPr sz="1371" dirty="0">
                <a:solidFill>
                  <a:schemeClr val="tx2"/>
                </a:solidFill>
              </a:rPr>
              <a:t>, R1</a:t>
            </a:r>
          </a:p>
        </p:txBody>
      </p:sp>
      <p:sp>
        <p:nvSpPr>
          <p:cNvPr id="1051" name="Shape 1051"/>
          <p:cNvSpPr/>
          <p:nvPr/>
        </p:nvSpPr>
        <p:spPr>
          <a:xfrm>
            <a:off x="6141932" y="2402569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 load 2024, R1</a:t>
            </a:r>
          </a:p>
        </p:txBody>
      </p:sp>
      <p:sp>
        <p:nvSpPr>
          <p:cNvPr id="1052" name="Shape 1052"/>
          <p:cNvSpPr/>
          <p:nvPr/>
        </p:nvSpPr>
        <p:spPr>
          <a:xfrm>
            <a:off x="3950833" y="3347613"/>
            <a:ext cx="1881525" cy="3461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1898">
                <a:solidFill>
                  <a:schemeClr val="tx2"/>
                </a:solidFill>
              </a:rPr>
              <a:t>Can P1 hurt P2?</a:t>
            </a:r>
          </a:p>
        </p:txBody>
      </p:sp>
      <p:sp>
        <p:nvSpPr>
          <p:cNvPr id="1053" name="Shape 1053"/>
          <p:cNvSpPr/>
          <p:nvPr/>
        </p:nvSpPr>
        <p:spPr>
          <a:xfrm>
            <a:off x="4272994" y="2670460"/>
            <a:ext cx="1778231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P1: store 3072, R1</a:t>
            </a:r>
          </a:p>
        </p:txBody>
      </p:sp>
      <p:sp>
        <p:nvSpPr>
          <p:cNvPr id="1054" name="Shape 1054"/>
          <p:cNvSpPr/>
          <p:nvPr/>
        </p:nvSpPr>
        <p:spPr>
          <a:xfrm>
            <a:off x="6188812" y="2657065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 b="1">
                <a:solidFill>
                  <a:srgbClr val="971817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lang="en-HK" sz="1371" dirty="0"/>
              <a:t>Exception</a:t>
            </a:r>
            <a:endParaRPr sz="1371" dirty="0"/>
          </a:p>
        </p:txBody>
      </p:sp>
      <p:sp>
        <p:nvSpPr>
          <p:cNvPr id="2" name="TextBox 1"/>
          <p:cNvSpPr txBox="1"/>
          <p:nvPr/>
        </p:nvSpPr>
        <p:spPr>
          <a:xfrm>
            <a:off x="7534814" y="2664487"/>
            <a:ext cx="1151277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rgbClr val="FF0000"/>
                </a:solidFill>
              </a:rPr>
              <a:t>3072 &gt; 1024</a:t>
            </a:r>
          </a:p>
        </p:txBody>
      </p:sp>
      <p:sp>
        <p:nvSpPr>
          <p:cNvPr id="31" name="Shape 903"/>
          <p:cNvSpPr txBox="1">
            <a:spLocks/>
          </p:cNvSpPr>
          <p:nvPr/>
        </p:nvSpPr>
        <p:spPr bwMode="auto">
          <a:xfrm>
            <a:off x="214313" y="55563"/>
            <a:ext cx="878681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vert="horz" wrap="square" lIns="130046" tIns="65023" rIns="130046" bIns="65023" numCol="1" rtlCol="0" anchor="b" anchorCtr="0" compatLnSpc="1">
            <a:prstTxWarp prst="textNoShape">
              <a:avLst/>
            </a:prstTxWarp>
            <a:normAutofit fontScale="77500" lnSpcReduction="20000"/>
          </a:bodyPr>
          <a:lstStyle>
            <a:lvl1pPr algn="ctr" defTabSz="473201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6480" kern="1200" baseline="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  <a:lvl2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2pPr>
            <a:lvl3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3pPr>
            <a:lvl4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4pPr>
            <a:lvl5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5pPr>
            <a:lvl6pPr marL="4572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6pPr>
            <a:lvl7pPr marL="9144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7pPr>
            <a:lvl8pPr marL="13716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8pPr>
            <a:lvl9pPr marL="18288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9pPr>
          </a:lstStyle>
          <a:p>
            <a:pPr algn="l">
              <a:defRPr sz="1800">
                <a:solidFill>
                  <a:srgbClr val="000000"/>
                </a:solidFill>
              </a:defRPr>
            </a:pPr>
            <a:r>
              <a:rPr lang="en-HK" sz="4600" dirty="0">
                <a:solidFill>
                  <a:srgbClr val="FFFFFF"/>
                </a:solidFill>
              </a:rPr>
              <a:t>Base + Bounds </a:t>
            </a:r>
          </a:p>
        </p:txBody>
      </p:sp>
    </p:spTree>
    <p:extLst>
      <p:ext uri="{BB962C8B-B14F-4D97-AF65-F5344CB8AC3E}">
        <p14:creationId xmlns:p14="http://schemas.microsoft.com/office/powerpoint/2010/main" val="2571686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HK" dirty="0"/>
              <a:t>Part I: Address Space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269373"/>
      </p:ext>
    </p:extLst>
  </p:cSld>
  <p:clrMapOvr>
    <a:masterClrMapping/>
  </p:clrMapOvr>
  <p:transition>
    <p:zoom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Picture 32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4704"/>
            <a:ext cx="9144000" cy="6097778"/>
          </a:xfrm>
          <a:prstGeom prst="rect">
            <a:avLst/>
          </a:prstGeom>
          <a:noFill/>
          <a:ln>
            <a:noFill/>
          </a:ln>
        </p:spPr>
      </p:pic>
      <p:sp>
        <p:nvSpPr>
          <p:cNvPr id="1056" name="Shape 1056"/>
          <p:cNvSpPr/>
          <p:nvPr/>
        </p:nvSpPr>
        <p:spPr>
          <a:xfrm>
            <a:off x="2298055" y="1859657"/>
            <a:ext cx="1318634" cy="401858"/>
          </a:xfrm>
          <a:prstGeom prst="rect">
            <a:avLst/>
          </a:prstGeom>
          <a:solidFill>
            <a:srgbClr val="11DBE3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rgbClr val="FFFFFF"/>
                </a:solidFill>
              </a:rPr>
              <a:t>P1</a:t>
            </a:r>
          </a:p>
        </p:txBody>
      </p:sp>
      <p:sp>
        <p:nvSpPr>
          <p:cNvPr id="1057" name="Shape 1057"/>
          <p:cNvSpPr/>
          <p:nvPr/>
        </p:nvSpPr>
        <p:spPr>
          <a:xfrm>
            <a:off x="2298055" y="2261494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1058" name="Shape 1058"/>
          <p:cNvSpPr/>
          <p:nvPr/>
        </p:nvSpPr>
        <p:spPr>
          <a:xfrm>
            <a:off x="2298055" y="2663329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1059" name="Shape 1059"/>
          <p:cNvSpPr/>
          <p:nvPr/>
        </p:nvSpPr>
        <p:spPr>
          <a:xfrm>
            <a:off x="2298055" y="3065166"/>
            <a:ext cx="1318634" cy="401858"/>
          </a:xfrm>
          <a:prstGeom prst="rect">
            <a:avLst/>
          </a:prstGeom>
          <a:solidFill>
            <a:srgbClr val="E8A433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rgbClr val="FFFFFF"/>
                </a:solidFill>
              </a:rPr>
              <a:t>P2</a:t>
            </a:r>
          </a:p>
        </p:txBody>
      </p:sp>
      <p:sp>
        <p:nvSpPr>
          <p:cNvPr id="1060" name="Shape 1060"/>
          <p:cNvSpPr/>
          <p:nvPr/>
        </p:nvSpPr>
        <p:spPr>
          <a:xfrm>
            <a:off x="2298055" y="1457821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1061" name="Shape 1061"/>
          <p:cNvSpPr/>
          <p:nvPr/>
        </p:nvSpPr>
        <p:spPr>
          <a:xfrm>
            <a:off x="2298055" y="3467002"/>
            <a:ext cx="1318634" cy="401858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1062" name="Shape 1062"/>
          <p:cNvSpPr/>
          <p:nvPr/>
        </p:nvSpPr>
        <p:spPr>
          <a:xfrm>
            <a:off x="1879124" y="2946494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4 KB</a:t>
            </a:r>
          </a:p>
        </p:txBody>
      </p:sp>
      <p:sp>
        <p:nvSpPr>
          <p:cNvPr id="1063" name="Shape 1063"/>
          <p:cNvSpPr/>
          <p:nvPr/>
        </p:nvSpPr>
        <p:spPr>
          <a:xfrm>
            <a:off x="1879124" y="3328238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5 KB</a:t>
            </a:r>
          </a:p>
        </p:txBody>
      </p:sp>
      <p:sp>
        <p:nvSpPr>
          <p:cNvPr id="1064" name="Shape 1064"/>
          <p:cNvSpPr/>
          <p:nvPr/>
        </p:nvSpPr>
        <p:spPr>
          <a:xfrm>
            <a:off x="1879124" y="3730074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6 KB</a:t>
            </a:r>
          </a:p>
        </p:txBody>
      </p:sp>
      <p:sp>
        <p:nvSpPr>
          <p:cNvPr id="1065" name="Shape 1065"/>
          <p:cNvSpPr/>
          <p:nvPr/>
        </p:nvSpPr>
        <p:spPr>
          <a:xfrm>
            <a:off x="1879124" y="2142822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2 KB</a:t>
            </a:r>
          </a:p>
        </p:txBody>
      </p:sp>
      <p:sp>
        <p:nvSpPr>
          <p:cNvPr id="1066" name="Shape 1066"/>
          <p:cNvSpPr/>
          <p:nvPr/>
        </p:nvSpPr>
        <p:spPr>
          <a:xfrm>
            <a:off x="1879124" y="2544658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3 KB</a:t>
            </a:r>
          </a:p>
        </p:txBody>
      </p:sp>
      <p:sp>
        <p:nvSpPr>
          <p:cNvPr id="1067" name="Shape 1067"/>
          <p:cNvSpPr/>
          <p:nvPr/>
        </p:nvSpPr>
        <p:spPr>
          <a:xfrm>
            <a:off x="1879124" y="1740986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1 KB</a:t>
            </a:r>
          </a:p>
        </p:txBody>
      </p:sp>
      <p:sp>
        <p:nvSpPr>
          <p:cNvPr id="1068" name="Shape 1068"/>
          <p:cNvSpPr/>
          <p:nvPr/>
        </p:nvSpPr>
        <p:spPr>
          <a:xfrm>
            <a:off x="1879124" y="1339150"/>
            <a:ext cx="403557" cy="24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 algn="r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65">
                <a:solidFill>
                  <a:srgbClr val="FFFFFF"/>
                </a:solidFill>
              </a:rPr>
              <a:t>0 KB</a:t>
            </a:r>
          </a:p>
        </p:txBody>
      </p:sp>
      <p:sp>
        <p:nvSpPr>
          <p:cNvPr id="1069" name="Shape 1069"/>
          <p:cNvSpPr/>
          <p:nvPr/>
        </p:nvSpPr>
        <p:spPr>
          <a:xfrm>
            <a:off x="4429972" y="1598897"/>
            <a:ext cx="1530545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 dirty="0">
                <a:solidFill>
                  <a:schemeClr val="tx2"/>
                </a:solidFill>
              </a:rPr>
              <a:t>P1: load 100, R1</a:t>
            </a:r>
          </a:p>
        </p:txBody>
      </p:sp>
      <p:sp>
        <p:nvSpPr>
          <p:cNvPr id="1070" name="Shape 1070"/>
          <p:cNvSpPr/>
          <p:nvPr/>
        </p:nvSpPr>
        <p:spPr>
          <a:xfrm flipV="1">
            <a:off x="6098250" y="1376899"/>
            <a:ext cx="1" cy="2171048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26789" tIns="26789" rIns="26789" bIns="26789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1071" name="Shape 1071"/>
          <p:cNvSpPr/>
          <p:nvPr/>
        </p:nvSpPr>
        <p:spPr>
          <a:xfrm flipH="1" flipV="1">
            <a:off x="4597773" y="1589681"/>
            <a:ext cx="2865454" cy="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26789" tIns="26789" rIns="26789" bIns="26789" anchor="ctr"/>
          <a:lstStyle/>
          <a:p>
            <a:pPr lvl="0">
              <a:defRPr sz="2600"/>
            </a:pPr>
            <a:endParaRPr sz="1371"/>
          </a:p>
        </p:txBody>
      </p:sp>
      <p:sp>
        <p:nvSpPr>
          <p:cNvPr id="1072" name="Shape 1072"/>
          <p:cNvSpPr/>
          <p:nvPr/>
        </p:nvSpPr>
        <p:spPr>
          <a:xfrm>
            <a:off x="6141932" y="1598897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 load 1124, R1</a:t>
            </a:r>
          </a:p>
        </p:txBody>
      </p:sp>
      <p:sp>
        <p:nvSpPr>
          <p:cNvPr id="1073" name="Shape 1073"/>
          <p:cNvSpPr/>
          <p:nvPr/>
        </p:nvSpPr>
        <p:spPr>
          <a:xfrm>
            <a:off x="4668533" y="1331006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 dirty="0">
                <a:solidFill>
                  <a:schemeClr val="tx2"/>
                </a:solidFill>
              </a:rPr>
              <a:t>Virtual</a:t>
            </a:r>
          </a:p>
        </p:txBody>
      </p:sp>
      <p:sp>
        <p:nvSpPr>
          <p:cNvPr id="1074" name="Shape 1074"/>
          <p:cNvSpPr/>
          <p:nvPr/>
        </p:nvSpPr>
        <p:spPr>
          <a:xfrm>
            <a:off x="6141932" y="1331006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Physical</a:t>
            </a:r>
          </a:p>
        </p:txBody>
      </p:sp>
      <p:sp>
        <p:nvSpPr>
          <p:cNvPr id="1075" name="Shape 1075"/>
          <p:cNvSpPr/>
          <p:nvPr/>
        </p:nvSpPr>
        <p:spPr>
          <a:xfrm>
            <a:off x="4429972" y="1866788"/>
            <a:ext cx="1530545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P2: load 100, R1</a:t>
            </a:r>
          </a:p>
        </p:txBody>
      </p:sp>
      <p:sp>
        <p:nvSpPr>
          <p:cNvPr id="1076" name="Shape 1076"/>
          <p:cNvSpPr/>
          <p:nvPr/>
        </p:nvSpPr>
        <p:spPr>
          <a:xfrm>
            <a:off x="6141932" y="1866788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 load 4196, R1</a:t>
            </a:r>
          </a:p>
        </p:txBody>
      </p:sp>
      <p:sp>
        <p:nvSpPr>
          <p:cNvPr id="1077" name="Shape 1077"/>
          <p:cNvSpPr/>
          <p:nvPr/>
        </p:nvSpPr>
        <p:spPr>
          <a:xfrm>
            <a:off x="4427984" y="2134679"/>
            <a:ext cx="1559611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P2: load 1000, R1</a:t>
            </a:r>
          </a:p>
        </p:txBody>
      </p:sp>
      <p:sp>
        <p:nvSpPr>
          <p:cNvPr id="1078" name="Shape 1078"/>
          <p:cNvSpPr/>
          <p:nvPr/>
        </p:nvSpPr>
        <p:spPr>
          <a:xfrm>
            <a:off x="6141932" y="2134679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 dirty="0">
                <a:solidFill>
                  <a:schemeClr val="tx2"/>
                </a:solidFill>
              </a:rPr>
              <a:t> load 5</a:t>
            </a:r>
            <a:r>
              <a:rPr lang="en-HK" sz="1371" dirty="0">
                <a:solidFill>
                  <a:schemeClr val="tx2"/>
                </a:solidFill>
              </a:rPr>
              <a:t>0</a:t>
            </a:r>
            <a:r>
              <a:rPr sz="1371" dirty="0">
                <a:solidFill>
                  <a:schemeClr val="tx2"/>
                </a:solidFill>
              </a:rPr>
              <a:t>96, R1</a:t>
            </a:r>
          </a:p>
        </p:txBody>
      </p:sp>
      <p:sp>
        <p:nvSpPr>
          <p:cNvPr id="1079" name="Shape 1079"/>
          <p:cNvSpPr/>
          <p:nvPr/>
        </p:nvSpPr>
        <p:spPr>
          <a:xfrm>
            <a:off x="4427984" y="2402569"/>
            <a:ext cx="1559611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 dirty="0">
                <a:solidFill>
                  <a:schemeClr val="tx2"/>
                </a:solidFill>
              </a:rPr>
              <a:t>P1: load 100</a:t>
            </a:r>
            <a:r>
              <a:rPr lang="en-US" altLang="zh-Hans-HK" sz="1371" dirty="0">
                <a:solidFill>
                  <a:schemeClr val="tx2"/>
                </a:solidFill>
              </a:rPr>
              <a:t>0</a:t>
            </a:r>
            <a:r>
              <a:rPr sz="1371" dirty="0">
                <a:solidFill>
                  <a:schemeClr val="tx2"/>
                </a:solidFill>
              </a:rPr>
              <a:t>, R1</a:t>
            </a:r>
          </a:p>
        </p:txBody>
      </p:sp>
      <p:sp>
        <p:nvSpPr>
          <p:cNvPr id="1080" name="Shape 1080"/>
          <p:cNvSpPr/>
          <p:nvPr/>
        </p:nvSpPr>
        <p:spPr>
          <a:xfrm>
            <a:off x="6141932" y="2402569"/>
            <a:ext cx="142592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 load 2024, R1</a:t>
            </a:r>
          </a:p>
        </p:txBody>
      </p:sp>
      <p:sp>
        <p:nvSpPr>
          <p:cNvPr id="1081" name="Shape 1081"/>
          <p:cNvSpPr/>
          <p:nvPr/>
        </p:nvSpPr>
        <p:spPr>
          <a:xfrm>
            <a:off x="3950833" y="3347613"/>
            <a:ext cx="1881525" cy="3461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1898">
                <a:solidFill>
                  <a:schemeClr val="tx2"/>
                </a:solidFill>
              </a:rPr>
              <a:t>Can P1 hurt P2?</a:t>
            </a:r>
          </a:p>
        </p:txBody>
      </p:sp>
      <p:sp>
        <p:nvSpPr>
          <p:cNvPr id="1082" name="Shape 1082"/>
          <p:cNvSpPr/>
          <p:nvPr/>
        </p:nvSpPr>
        <p:spPr>
          <a:xfrm>
            <a:off x="4423316" y="2670460"/>
            <a:ext cx="1627909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71">
                <a:solidFill>
                  <a:schemeClr val="tx2"/>
                </a:solidFill>
              </a:rPr>
              <a:t>P1: store 3072, R1</a:t>
            </a:r>
          </a:p>
        </p:txBody>
      </p:sp>
      <p:sp>
        <p:nvSpPr>
          <p:cNvPr id="1083" name="Shape 1083"/>
          <p:cNvSpPr/>
          <p:nvPr/>
        </p:nvSpPr>
        <p:spPr>
          <a:xfrm>
            <a:off x="6188812" y="2657065"/>
            <a:ext cx="1911580" cy="265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 algn="l">
              <a:defRPr sz="2600" b="1">
                <a:solidFill>
                  <a:srgbClr val="971817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lang="en-HK" sz="1371" dirty="0">
                <a:solidFill>
                  <a:schemeClr val="tx1"/>
                </a:solidFill>
              </a:rPr>
              <a:t>Exception         </a:t>
            </a:r>
            <a:endParaRPr sz="1371" dirty="0">
              <a:solidFill>
                <a:schemeClr val="tx1"/>
              </a:solidFill>
            </a:endParaRPr>
          </a:p>
        </p:txBody>
      </p:sp>
      <p:pic>
        <p:nvPicPr>
          <p:cNvPr id="1084" name="pasted-image.png"/>
          <p:cNvPicPr/>
          <p:nvPr/>
        </p:nvPicPr>
        <p:blipFill>
          <a:blip r:embed="rId3"/>
          <a:stretch>
            <a:fillRect/>
          </a:stretch>
        </p:blipFill>
        <p:spPr>
          <a:xfrm>
            <a:off x="2706210" y="1859668"/>
            <a:ext cx="502322" cy="401858"/>
          </a:xfrm>
          <a:prstGeom prst="rect">
            <a:avLst/>
          </a:prstGeom>
          <a:ln w="12700">
            <a:miter lim="400000"/>
          </a:ln>
        </p:spPr>
      </p:pic>
      <p:sp>
        <p:nvSpPr>
          <p:cNvPr id="31" name="Shape 903"/>
          <p:cNvSpPr txBox="1">
            <a:spLocks/>
          </p:cNvSpPr>
          <p:nvPr/>
        </p:nvSpPr>
        <p:spPr bwMode="auto">
          <a:xfrm>
            <a:off x="214313" y="55563"/>
            <a:ext cx="878681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vert="horz" wrap="square" lIns="130046" tIns="65023" rIns="130046" bIns="65023" numCol="1" rtlCol="0" anchor="b" anchorCtr="0" compatLnSpc="1">
            <a:prstTxWarp prst="textNoShape">
              <a:avLst/>
            </a:prstTxWarp>
            <a:normAutofit fontScale="77500" lnSpcReduction="20000"/>
          </a:bodyPr>
          <a:lstStyle>
            <a:lvl1pPr algn="ctr" defTabSz="473201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6480" kern="1200" baseline="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  <a:lvl2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2pPr>
            <a:lvl3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3pPr>
            <a:lvl4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4pPr>
            <a:lvl5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defRPr>
            </a:lvl5pPr>
            <a:lvl6pPr marL="4572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6pPr>
            <a:lvl7pPr marL="9144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7pPr>
            <a:lvl8pPr marL="13716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8pPr>
            <a:lvl9pPr marL="18288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300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defRPr>
            </a:lvl9pPr>
          </a:lstStyle>
          <a:p>
            <a:pPr algn="l">
              <a:defRPr sz="1800">
                <a:solidFill>
                  <a:srgbClr val="000000"/>
                </a:solidFill>
              </a:defRPr>
            </a:pPr>
            <a:r>
              <a:rPr lang="en-HK" sz="4600" dirty="0">
                <a:solidFill>
                  <a:srgbClr val="FFFFFF"/>
                </a:solidFill>
              </a:rPr>
              <a:t>Base + Bounds 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534814" y="2664487"/>
            <a:ext cx="1151277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rgbClr val="FF0000"/>
                </a:solidFill>
              </a:rPr>
              <a:t>3072 &gt; 1024</a:t>
            </a:r>
          </a:p>
        </p:txBody>
      </p:sp>
    </p:spTree>
    <p:extLst>
      <p:ext uri="{BB962C8B-B14F-4D97-AF65-F5344CB8AC3E}">
        <p14:creationId xmlns:p14="http://schemas.microsoft.com/office/powerpoint/2010/main" val="149462211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OS Issues for Memory Virtualizing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The OS must </a:t>
            </a:r>
            <a:r>
              <a:rPr lang="en-US" altLang="ko-KR" b="1" dirty="0">
                <a:solidFill>
                  <a:schemeClr val="accent1"/>
                </a:solidFill>
              </a:rPr>
              <a:t>take action</a:t>
            </a:r>
            <a:r>
              <a:rPr lang="en-US" altLang="ko-KR" b="1" dirty="0"/>
              <a:t> </a:t>
            </a:r>
            <a:r>
              <a:rPr lang="en-US" altLang="ko-KR" dirty="0"/>
              <a:t>to implement </a:t>
            </a:r>
            <a:r>
              <a:rPr lang="en-US" altLang="ko-KR" b="1" dirty="0"/>
              <a:t>base-and-bounds</a:t>
            </a:r>
            <a:r>
              <a:rPr lang="en-US" altLang="ko-KR" dirty="0"/>
              <a:t> approach.</a:t>
            </a:r>
          </a:p>
          <a:p>
            <a:r>
              <a:rPr lang="en-US" altLang="ko-KR" dirty="0"/>
              <a:t>Three critical junctures:</a:t>
            </a:r>
          </a:p>
          <a:p>
            <a:pPr lvl="1"/>
            <a:r>
              <a:rPr lang="en-US" altLang="ko-KR" dirty="0"/>
              <a:t>When a process </a:t>
            </a:r>
            <a:r>
              <a:rPr lang="en-US" altLang="ko-KR" b="1" dirty="0"/>
              <a:t>starts running:</a:t>
            </a:r>
          </a:p>
          <a:p>
            <a:pPr lvl="2"/>
            <a:r>
              <a:rPr lang="en-US" altLang="ko-KR" dirty="0"/>
              <a:t>Finding space for address space in physical memory</a:t>
            </a:r>
          </a:p>
          <a:p>
            <a:pPr lvl="1"/>
            <a:r>
              <a:rPr lang="en-US" altLang="ko-KR" dirty="0"/>
              <a:t>When a process is </a:t>
            </a:r>
            <a:r>
              <a:rPr lang="en-US" altLang="ko-KR" b="1" dirty="0"/>
              <a:t>terminated: </a:t>
            </a:r>
          </a:p>
          <a:p>
            <a:pPr lvl="2"/>
            <a:r>
              <a:rPr lang="en-US" altLang="ko-KR" dirty="0"/>
              <a:t>Reclaiming the memory for use</a:t>
            </a:r>
          </a:p>
          <a:p>
            <a:pPr lvl="1"/>
            <a:r>
              <a:rPr lang="en-US" altLang="ko-KR" dirty="0"/>
              <a:t>When context </a:t>
            </a:r>
            <a:r>
              <a:rPr lang="en-US" altLang="ko-KR" b="1" dirty="0"/>
              <a:t>switch occurs:</a:t>
            </a:r>
          </a:p>
          <a:p>
            <a:pPr lvl="2"/>
            <a:r>
              <a:rPr lang="en-US" altLang="ko-KR" dirty="0"/>
              <a:t>Saving and storing the base-and-bounds pair</a:t>
            </a:r>
          </a:p>
          <a:p>
            <a:pPr lvl="2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69172786"/>
      </p:ext>
    </p:extLst>
  </p:cSld>
  <p:clrMapOvr>
    <a:masterClrMapping/>
  </p:clrMapOvr>
  <p:transition>
    <p:zoom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OS Issues: When a Process Starts Running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The OS must </a:t>
            </a:r>
            <a:r>
              <a:rPr lang="en-US" altLang="ko-KR" b="1" dirty="0"/>
              <a:t>find a room</a:t>
            </a:r>
            <a:r>
              <a:rPr lang="en-US" altLang="ko-KR" dirty="0"/>
              <a:t> for a new address space.</a:t>
            </a:r>
          </a:p>
          <a:p>
            <a:pPr lvl="1"/>
            <a:r>
              <a:rPr lang="en-US" altLang="ko-KR" dirty="0"/>
              <a:t>free list : A list of the range of the physical memory which are not in use.</a:t>
            </a:r>
            <a:endParaRPr lang="ko-KR" altLang="en-US" dirty="0"/>
          </a:p>
        </p:txBody>
      </p:sp>
      <p:sp>
        <p:nvSpPr>
          <p:cNvPr id="85" name="TextBox 84"/>
          <p:cNvSpPr txBox="1"/>
          <p:nvPr/>
        </p:nvSpPr>
        <p:spPr>
          <a:xfrm>
            <a:off x="4013147" y="2060848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0KB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4013154" y="2948157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16KB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3971351" y="3954677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32KB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4009467" y="4943265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48KB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4009467" y="5812486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64KB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90" name="직사각형 89"/>
          <p:cNvSpPr/>
          <p:nvPr/>
        </p:nvSpPr>
        <p:spPr>
          <a:xfrm>
            <a:off x="4656094" y="4097322"/>
            <a:ext cx="1681939" cy="17919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Code</a:t>
            </a:r>
          </a:p>
        </p:txBody>
      </p:sp>
      <p:sp>
        <p:nvSpPr>
          <p:cNvPr id="91" name="직사각형 90"/>
          <p:cNvSpPr/>
          <p:nvPr/>
        </p:nvSpPr>
        <p:spPr>
          <a:xfrm>
            <a:off x="4656090" y="4442625"/>
            <a:ext cx="1681939" cy="45025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1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(allocated but not in use)</a:t>
            </a:r>
          </a:p>
        </p:txBody>
      </p:sp>
      <p:cxnSp>
        <p:nvCxnSpPr>
          <p:cNvPr id="95" name="직선 화살표 연결선 94"/>
          <p:cNvCxnSpPr>
            <a:stCxn id="29" idx="2"/>
          </p:cNvCxnSpPr>
          <p:nvPr/>
        </p:nvCxnSpPr>
        <p:spPr>
          <a:xfrm flipH="1">
            <a:off x="5497061" y="4450722"/>
            <a:ext cx="2" cy="130341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med" len="med"/>
          </a:ln>
          <a:effectLst>
            <a:outerShdw sx="1000" sy="1000" algn="ctr" rotWithShape="0">
              <a:srgbClr val="000000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4627530" y="6029583"/>
            <a:ext cx="17446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Physical Memory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1187624" y="2689175"/>
            <a:ext cx="2736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The OS lookup the free list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7" name="직사각형 26"/>
          <p:cNvSpPr/>
          <p:nvPr/>
        </p:nvSpPr>
        <p:spPr>
          <a:xfrm>
            <a:off x="4656095" y="3122062"/>
            <a:ext cx="1681939" cy="980911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(not in use)</a:t>
            </a:r>
          </a:p>
        </p:txBody>
      </p:sp>
      <p:sp>
        <p:nvSpPr>
          <p:cNvPr id="29" name="직사각형 28"/>
          <p:cNvSpPr/>
          <p:nvPr/>
        </p:nvSpPr>
        <p:spPr>
          <a:xfrm>
            <a:off x="4656093" y="4271524"/>
            <a:ext cx="1681939" cy="17919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Heap</a:t>
            </a:r>
          </a:p>
        </p:txBody>
      </p:sp>
      <p:sp>
        <p:nvSpPr>
          <p:cNvPr id="30" name="직사각형 29"/>
          <p:cNvSpPr/>
          <p:nvPr/>
        </p:nvSpPr>
        <p:spPr>
          <a:xfrm>
            <a:off x="4656094" y="4892880"/>
            <a:ext cx="1681939" cy="17919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Stack</a:t>
            </a:r>
          </a:p>
        </p:txBody>
      </p:sp>
      <p:sp>
        <p:nvSpPr>
          <p:cNvPr id="32" name="직사각형 31"/>
          <p:cNvSpPr/>
          <p:nvPr/>
        </p:nvSpPr>
        <p:spPr>
          <a:xfrm>
            <a:off x="4656096" y="2141151"/>
            <a:ext cx="1681939" cy="98091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Operating System</a:t>
            </a:r>
          </a:p>
        </p:txBody>
      </p:sp>
      <p:cxnSp>
        <p:nvCxnSpPr>
          <p:cNvPr id="35" name="직선 화살표 연결선 34"/>
          <p:cNvCxnSpPr>
            <a:stCxn id="91" idx="2"/>
          </p:cNvCxnSpPr>
          <p:nvPr/>
        </p:nvCxnSpPr>
        <p:spPr>
          <a:xfrm flipH="1" flipV="1">
            <a:off x="5497059" y="4732219"/>
            <a:ext cx="1" cy="160661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med" len="med"/>
          </a:ln>
          <a:effectLst>
            <a:outerShdw sx="1000" sy="1000" algn="ctr" rotWithShape="0">
              <a:srgbClr val="000000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직사각형 30"/>
          <p:cNvSpPr/>
          <p:nvPr/>
        </p:nvSpPr>
        <p:spPr>
          <a:xfrm>
            <a:off x="4656096" y="5072078"/>
            <a:ext cx="1677753" cy="980911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(not in use)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025816" y="3102045"/>
            <a:ext cx="1059919" cy="30777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Free list</a:t>
            </a:r>
            <a:endParaRPr lang="ko-KR" altLang="en-US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4" name="타원 33"/>
          <p:cNvSpPr/>
          <p:nvPr/>
        </p:nvSpPr>
        <p:spPr>
          <a:xfrm>
            <a:off x="2216522" y="3792777"/>
            <a:ext cx="678506" cy="657945"/>
          </a:xfrm>
          <a:prstGeom prst="ellipse">
            <a:avLst/>
          </a:prstGeom>
          <a:solidFill>
            <a:srgbClr val="FFC000"/>
          </a:solidFill>
          <a:ln w="12700">
            <a:noFill/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36000" rIns="36000" rtlCol="0" anchor="ctr">
            <a:noAutofit/>
          </a:bodyPr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itchFamily="49" charset="0"/>
              </a:rPr>
              <a:t>16KB</a:t>
            </a:r>
            <a:endParaRPr lang="ko-KR" altLang="en-US" sz="14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Courier New" pitchFamily="49" charset="0"/>
            </a:endParaRPr>
          </a:p>
        </p:txBody>
      </p:sp>
      <p:cxnSp>
        <p:nvCxnSpPr>
          <p:cNvPr id="38" name="직선 화살표 연결선 37"/>
          <p:cNvCxnSpPr>
            <a:stCxn id="28" idx="2"/>
            <a:endCxn id="34" idx="0"/>
          </p:cNvCxnSpPr>
          <p:nvPr/>
        </p:nvCxnSpPr>
        <p:spPr>
          <a:xfrm flipH="1">
            <a:off x="2555775" y="3409822"/>
            <a:ext cx="1" cy="382955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타원 38"/>
          <p:cNvSpPr/>
          <p:nvPr/>
        </p:nvSpPr>
        <p:spPr>
          <a:xfrm>
            <a:off x="2215826" y="4797152"/>
            <a:ext cx="678506" cy="657945"/>
          </a:xfrm>
          <a:prstGeom prst="ellipse">
            <a:avLst/>
          </a:prstGeom>
          <a:solidFill>
            <a:srgbClr val="FFC000"/>
          </a:solidFill>
          <a:ln w="12700">
            <a:noFill/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36000" rIns="36000" rtlCol="0" anchor="ctr">
            <a:noAutofit/>
          </a:bodyPr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itchFamily="49" charset="0"/>
              </a:rPr>
              <a:t>48KB</a:t>
            </a:r>
            <a:endParaRPr lang="ko-KR" altLang="en-US" sz="14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Courier New" pitchFamily="49" charset="0"/>
            </a:endParaRPr>
          </a:p>
        </p:txBody>
      </p:sp>
      <p:cxnSp>
        <p:nvCxnSpPr>
          <p:cNvPr id="43" name="직선 화살표 연결선 42"/>
          <p:cNvCxnSpPr>
            <a:stCxn id="34" idx="4"/>
            <a:endCxn id="39" idx="0"/>
          </p:cNvCxnSpPr>
          <p:nvPr/>
        </p:nvCxnSpPr>
        <p:spPr>
          <a:xfrm flipH="1">
            <a:off x="2555079" y="4450722"/>
            <a:ext cx="696" cy="34643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9704607"/>
      </p:ext>
    </p:extLst>
  </p:cSld>
  <p:clrMapOvr>
    <a:masterClrMapping/>
  </p:clrMapOvr>
  <p:transition>
    <p:zoom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OS Issues: When a Process Is Terminated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The OS must </a:t>
            </a:r>
            <a:r>
              <a:rPr lang="en-US" altLang="ko-KR" b="1" dirty="0"/>
              <a:t>put the memory back</a:t>
            </a:r>
            <a:r>
              <a:rPr lang="en-US" altLang="ko-KR" dirty="0"/>
              <a:t> on the free list.</a:t>
            </a:r>
            <a:endParaRPr lang="ko-KR" alt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2097648" y="2302280"/>
            <a:ext cx="1681939" cy="75725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Operating System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40396" y="2288322"/>
            <a:ext cx="642942" cy="276999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0KB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40394" y="2993043"/>
            <a:ext cx="642942" cy="276999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16KB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26410" y="3743411"/>
            <a:ext cx="642942" cy="276999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32KB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440394" y="4496693"/>
            <a:ext cx="642942" cy="276999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48KB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426410" y="5148480"/>
            <a:ext cx="642942" cy="276999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64KB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051720" y="5353471"/>
            <a:ext cx="1710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Physical Memory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2097324" y="3059535"/>
            <a:ext cx="1681939" cy="757255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(not in use)</a:t>
            </a:r>
          </a:p>
        </p:txBody>
      </p:sp>
      <p:sp>
        <p:nvSpPr>
          <p:cNvPr id="26" name="직사각형 25"/>
          <p:cNvSpPr/>
          <p:nvPr/>
        </p:nvSpPr>
        <p:spPr>
          <a:xfrm>
            <a:off x="2097648" y="4571920"/>
            <a:ext cx="1681939" cy="757255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(not in use)</a:t>
            </a:r>
          </a:p>
        </p:txBody>
      </p:sp>
      <p:sp>
        <p:nvSpPr>
          <p:cNvPr id="33" name="직사각형 32"/>
          <p:cNvSpPr/>
          <p:nvPr/>
        </p:nvSpPr>
        <p:spPr>
          <a:xfrm>
            <a:off x="6778493" y="2302280"/>
            <a:ext cx="1681939" cy="75725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Operating System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135227" y="2216314"/>
            <a:ext cx="642942" cy="276999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0KB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135225" y="2921035"/>
            <a:ext cx="642942" cy="276999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16KB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121241" y="3671403"/>
            <a:ext cx="642942" cy="276999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32KB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135225" y="4424685"/>
            <a:ext cx="642942" cy="276999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48KB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121241" y="5076472"/>
            <a:ext cx="642942" cy="276999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64KB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732565" y="5353471"/>
            <a:ext cx="1710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Physical Memory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6" name="직사각형 45"/>
          <p:cNvSpPr/>
          <p:nvPr/>
        </p:nvSpPr>
        <p:spPr>
          <a:xfrm>
            <a:off x="6778169" y="3059535"/>
            <a:ext cx="1681939" cy="757255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(not in use)</a:t>
            </a:r>
          </a:p>
        </p:txBody>
      </p:sp>
      <p:sp>
        <p:nvSpPr>
          <p:cNvPr id="47" name="직사각형 46"/>
          <p:cNvSpPr/>
          <p:nvPr/>
        </p:nvSpPr>
        <p:spPr>
          <a:xfrm>
            <a:off x="6778167" y="4563185"/>
            <a:ext cx="1681939" cy="757255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(not in use)</a:t>
            </a:r>
          </a:p>
        </p:txBody>
      </p:sp>
      <p:sp>
        <p:nvSpPr>
          <p:cNvPr id="48" name="직사각형 47"/>
          <p:cNvSpPr/>
          <p:nvPr/>
        </p:nvSpPr>
        <p:spPr>
          <a:xfrm>
            <a:off x="6778169" y="3809903"/>
            <a:ext cx="1681939" cy="757255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(not in use)</a:t>
            </a:r>
          </a:p>
        </p:txBody>
      </p:sp>
      <p:sp>
        <p:nvSpPr>
          <p:cNvPr id="58" name="직사각형 57"/>
          <p:cNvSpPr/>
          <p:nvPr/>
        </p:nvSpPr>
        <p:spPr>
          <a:xfrm>
            <a:off x="2097648" y="3816790"/>
            <a:ext cx="1681939" cy="755130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Process A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66491" y="2297506"/>
            <a:ext cx="1059919" cy="30777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Free list</a:t>
            </a:r>
            <a:endParaRPr lang="ko-KR" altLang="en-US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53" name="타원 52"/>
          <p:cNvSpPr/>
          <p:nvPr/>
        </p:nvSpPr>
        <p:spPr>
          <a:xfrm>
            <a:off x="557197" y="2988238"/>
            <a:ext cx="678506" cy="657945"/>
          </a:xfrm>
          <a:prstGeom prst="ellipse">
            <a:avLst/>
          </a:prstGeom>
          <a:solidFill>
            <a:srgbClr val="FFC000"/>
          </a:solidFill>
          <a:ln w="12700">
            <a:noFill/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36000" rIns="36000" rtlCol="0" anchor="ctr">
            <a:noAutofit/>
          </a:bodyPr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itchFamily="49" charset="0"/>
              </a:rPr>
              <a:t>16KB</a:t>
            </a:r>
            <a:endParaRPr lang="ko-KR" altLang="en-US" sz="14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Courier New" pitchFamily="49" charset="0"/>
            </a:endParaRPr>
          </a:p>
        </p:txBody>
      </p:sp>
      <p:cxnSp>
        <p:nvCxnSpPr>
          <p:cNvPr id="54" name="직선 화살표 연결선 53"/>
          <p:cNvCxnSpPr>
            <a:stCxn id="51" idx="2"/>
            <a:endCxn id="53" idx="0"/>
          </p:cNvCxnSpPr>
          <p:nvPr/>
        </p:nvCxnSpPr>
        <p:spPr>
          <a:xfrm flipH="1">
            <a:off x="896450" y="2605283"/>
            <a:ext cx="1" cy="382955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타원 55"/>
          <p:cNvSpPr/>
          <p:nvPr/>
        </p:nvSpPr>
        <p:spPr>
          <a:xfrm>
            <a:off x="556501" y="3992613"/>
            <a:ext cx="678506" cy="657945"/>
          </a:xfrm>
          <a:prstGeom prst="ellipse">
            <a:avLst/>
          </a:prstGeom>
          <a:solidFill>
            <a:srgbClr val="FFC000"/>
          </a:solidFill>
          <a:ln w="12700">
            <a:noFill/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36000" rIns="36000" rtlCol="0" anchor="ctr">
            <a:noAutofit/>
          </a:bodyPr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itchFamily="49" charset="0"/>
              </a:rPr>
              <a:t>48KB</a:t>
            </a:r>
            <a:endParaRPr lang="ko-KR" altLang="en-US" sz="14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Courier New" pitchFamily="49" charset="0"/>
            </a:endParaRPr>
          </a:p>
        </p:txBody>
      </p:sp>
      <p:cxnSp>
        <p:nvCxnSpPr>
          <p:cNvPr id="57" name="직선 화살표 연결선 56"/>
          <p:cNvCxnSpPr>
            <a:stCxn id="53" idx="4"/>
            <a:endCxn id="56" idx="0"/>
          </p:cNvCxnSpPr>
          <p:nvPr/>
        </p:nvCxnSpPr>
        <p:spPr>
          <a:xfrm flipH="1">
            <a:off x="895754" y="3646183"/>
            <a:ext cx="696" cy="34643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4906285" y="2216314"/>
            <a:ext cx="1059919" cy="30777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Free list</a:t>
            </a:r>
            <a:endParaRPr lang="ko-KR" altLang="en-US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1" name="타원 60"/>
          <p:cNvSpPr/>
          <p:nvPr/>
        </p:nvSpPr>
        <p:spPr>
          <a:xfrm>
            <a:off x="5096991" y="2907046"/>
            <a:ext cx="678506" cy="657945"/>
          </a:xfrm>
          <a:prstGeom prst="ellipse">
            <a:avLst/>
          </a:prstGeom>
          <a:solidFill>
            <a:srgbClr val="FFC000"/>
          </a:solidFill>
          <a:ln w="12700">
            <a:noFill/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36000" rIns="36000" rtlCol="0" anchor="ctr">
            <a:noAutofit/>
          </a:bodyPr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itchFamily="49" charset="0"/>
              </a:rPr>
              <a:t>16KB</a:t>
            </a:r>
            <a:endParaRPr lang="ko-KR" altLang="en-US" sz="14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Courier New" pitchFamily="49" charset="0"/>
            </a:endParaRPr>
          </a:p>
        </p:txBody>
      </p:sp>
      <p:cxnSp>
        <p:nvCxnSpPr>
          <p:cNvPr id="62" name="직선 화살표 연결선 61"/>
          <p:cNvCxnSpPr>
            <a:stCxn id="59" idx="2"/>
            <a:endCxn id="61" idx="0"/>
          </p:cNvCxnSpPr>
          <p:nvPr/>
        </p:nvCxnSpPr>
        <p:spPr>
          <a:xfrm flipH="1">
            <a:off x="5436244" y="2524091"/>
            <a:ext cx="1" cy="382955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타원 62"/>
          <p:cNvSpPr/>
          <p:nvPr/>
        </p:nvSpPr>
        <p:spPr>
          <a:xfrm>
            <a:off x="5096295" y="3911421"/>
            <a:ext cx="678506" cy="657945"/>
          </a:xfrm>
          <a:prstGeom prst="ellipse">
            <a:avLst/>
          </a:prstGeom>
          <a:solidFill>
            <a:srgbClr val="FFC000"/>
          </a:solidFill>
          <a:ln w="12700">
            <a:noFill/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36000" rIns="36000" rtlCol="0" anchor="ctr">
            <a:noAutofit/>
          </a:bodyPr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itchFamily="49" charset="0"/>
              </a:rPr>
              <a:t>32KB</a:t>
            </a:r>
            <a:endParaRPr lang="ko-KR" altLang="en-US" sz="14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Courier New" pitchFamily="49" charset="0"/>
            </a:endParaRPr>
          </a:p>
        </p:txBody>
      </p:sp>
      <p:cxnSp>
        <p:nvCxnSpPr>
          <p:cNvPr id="64" name="직선 화살표 연결선 63"/>
          <p:cNvCxnSpPr>
            <a:stCxn id="61" idx="4"/>
            <a:endCxn id="63" idx="0"/>
          </p:cNvCxnSpPr>
          <p:nvPr/>
        </p:nvCxnSpPr>
        <p:spPr>
          <a:xfrm flipH="1">
            <a:off x="5435548" y="3564991"/>
            <a:ext cx="696" cy="34643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타원 64"/>
          <p:cNvSpPr/>
          <p:nvPr/>
        </p:nvSpPr>
        <p:spPr>
          <a:xfrm>
            <a:off x="5096992" y="4936819"/>
            <a:ext cx="678506" cy="657945"/>
          </a:xfrm>
          <a:prstGeom prst="ellipse">
            <a:avLst/>
          </a:prstGeom>
          <a:solidFill>
            <a:srgbClr val="FFC000"/>
          </a:solidFill>
          <a:ln w="12700">
            <a:noFill/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36000" rIns="36000" rtlCol="0" anchor="ctr">
            <a:noAutofit/>
          </a:bodyPr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itchFamily="49" charset="0"/>
              </a:rPr>
              <a:t>48KB</a:t>
            </a:r>
            <a:endParaRPr lang="ko-KR" altLang="en-US" sz="14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Courier New" pitchFamily="49" charset="0"/>
            </a:endParaRPr>
          </a:p>
        </p:txBody>
      </p:sp>
      <p:cxnSp>
        <p:nvCxnSpPr>
          <p:cNvPr id="66" name="직선 화살표 연결선 65"/>
          <p:cNvCxnSpPr>
            <a:stCxn id="63" idx="4"/>
            <a:endCxn id="65" idx="0"/>
          </p:cNvCxnSpPr>
          <p:nvPr/>
        </p:nvCxnSpPr>
        <p:spPr>
          <a:xfrm>
            <a:off x="5435548" y="4569366"/>
            <a:ext cx="697" cy="367453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8796518"/>
      </p:ext>
    </p:extLst>
  </p:cSld>
  <p:clrMapOvr>
    <a:masterClrMapping/>
  </p:clrMapOvr>
  <p:transition>
    <p:zoom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000" dirty="0"/>
              <a:t>OS Issues: When Context Switch Occurs</a:t>
            </a:r>
            <a:endParaRPr lang="ko-KR" altLang="en-US" sz="20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The OS must </a:t>
            </a:r>
            <a:r>
              <a:rPr lang="en-US" altLang="ko-KR" b="1" dirty="0"/>
              <a:t>save and restore </a:t>
            </a:r>
            <a:r>
              <a:rPr lang="en-US" altLang="ko-KR" dirty="0"/>
              <a:t>the base-and-bounds pair.</a:t>
            </a:r>
          </a:p>
          <a:p>
            <a:pPr lvl="1"/>
            <a:r>
              <a:rPr lang="en-US" altLang="ko-KR" dirty="0"/>
              <a:t> In </a:t>
            </a:r>
            <a:r>
              <a:rPr lang="en-US" altLang="ko-KR" b="1" dirty="0"/>
              <a:t>process structure </a:t>
            </a:r>
            <a:r>
              <a:rPr lang="en-US" altLang="ko-KR" dirty="0"/>
              <a:t>or </a:t>
            </a:r>
            <a:r>
              <a:rPr lang="en-US" altLang="ko-KR" b="1" dirty="0"/>
              <a:t>process control block(</a:t>
            </a:r>
            <a:r>
              <a:rPr lang="en-US" altLang="ko-KR" dirty="0"/>
              <a:t>PCB)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1138782" y="2662319"/>
            <a:ext cx="1681939" cy="75725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Operating System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1530" y="2648361"/>
            <a:ext cx="642942" cy="276999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0KB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1528" y="3353082"/>
            <a:ext cx="642942" cy="276999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16KB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7544" y="4103450"/>
            <a:ext cx="642942" cy="276999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32KB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1528" y="4856732"/>
            <a:ext cx="642942" cy="276999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48KB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7544" y="5508519"/>
            <a:ext cx="642942" cy="276999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64KB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10486" y="5849836"/>
            <a:ext cx="1725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Physical Memory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1138458" y="3419574"/>
            <a:ext cx="1681939" cy="757255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(not in use)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1138458" y="4176829"/>
            <a:ext cx="1682263" cy="75725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Process A</a:t>
            </a:r>
          </a:p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Currently Running</a:t>
            </a:r>
          </a:p>
        </p:txBody>
      </p:sp>
      <p:sp>
        <p:nvSpPr>
          <p:cNvPr id="16" name="직사각형 15"/>
          <p:cNvSpPr/>
          <p:nvPr/>
        </p:nvSpPr>
        <p:spPr>
          <a:xfrm>
            <a:off x="1138458" y="4934084"/>
            <a:ext cx="1681939" cy="757255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Process B</a:t>
            </a:r>
          </a:p>
        </p:txBody>
      </p:sp>
      <p:cxnSp>
        <p:nvCxnSpPr>
          <p:cNvPr id="17" name="직선 화살표 연결선 16"/>
          <p:cNvCxnSpPr/>
          <p:nvPr/>
        </p:nvCxnSpPr>
        <p:spPr>
          <a:xfrm flipH="1">
            <a:off x="2838304" y="4929288"/>
            <a:ext cx="357581" cy="1"/>
          </a:xfrm>
          <a:prstGeom prst="straightConnector1">
            <a:avLst/>
          </a:prstGeom>
          <a:ln w="12700">
            <a:solidFill>
              <a:schemeClr val="tx1"/>
            </a:solidFill>
            <a:prstDash val="sysDas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직사각형 17"/>
          <p:cNvSpPr/>
          <p:nvPr/>
        </p:nvSpPr>
        <p:spPr>
          <a:xfrm>
            <a:off x="3195885" y="4751607"/>
            <a:ext cx="720080" cy="318629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48KB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131840" y="4443830"/>
            <a:ext cx="8000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bounds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화살표 연결선 20"/>
          <p:cNvCxnSpPr/>
          <p:nvPr/>
        </p:nvCxnSpPr>
        <p:spPr>
          <a:xfrm flipH="1">
            <a:off x="2838304" y="4174704"/>
            <a:ext cx="357581" cy="0"/>
          </a:xfrm>
          <a:prstGeom prst="straightConnector1">
            <a:avLst/>
          </a:prstGeom>
          <a:ln w="12700">
            <a:solidFill>
              <a:schemeClr val="tx1"/>
            </a:solidFill>
            <a:prstDash val="sysDas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직사각형 21"/>
          <p:cNvSpPr/>
          <p:nvPr/>
        </p:nvSpPr>
        <p:spPr>
          <a:xfrm>
            <a:off x="3195885" y="4003939"/>
            <a:ext cx="720080" cy="318629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32KB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195885" y="3696163"/>
            <a:ext cx="7280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base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876032" y="2708920"/>
            <a:ext cx="198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Context Switching</a:t>
            </a:r>
          </a:p>
        </p:txBody>
      </p:sp>
      <p:sp>
        <p:nvSpPr>
          <p:cNvPr id="40" name="직사각형 39"/>
          <p:cNvSpPr/>
          <p:nvPr/>
        </p:nvSpPr>
        <p:spPr>
          <a:xfrm>
            <a:off x="5171230" y="2662320"/>
            <a:ext cx="1681939" cy="75725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Operating System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513978" y="2648362"/>
            <a:ext cx="642942" cy="276999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0KB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513976" y="3353083"/>
            <a:ext cx="642942" cy="276999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16KB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499992" y="4103451"/>
            <a:ext cx="642942" cy="276999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32KB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513976" y="4856733"/>
            <a:ext cx="642942" cy="276999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48KB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499992" y="5508520"/>
            <a:ext cx="642942" cy="276999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64KB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150632" y="5849835"/>
            <a:ext cx="1725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Physical Memory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7" name="직사각형 46"/>
          <p:cNvSpPr/>
          <p:nvPr/>
        </p:nvSpPr>
        <p:spPr>
          <a:xfrm>
            <a:off x="5170906" y="3419575"/>
            <a:ext cx="1681939" cy="757255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(not in use)</a:t>
            </a:r>
          </a:p>
        </p:txBody>
      </p:sp>
      <p:sp>
        <p:nvSpPr>
          <p:cNvPr id="48" name="직사각형 47"/>
          <p:cNvSpPr/>
          <p:nvPr/>
        </p:nvSpPr>
        <p:spPr>
          <a:xfrm>
            <a:off x="5170906" y="4176830"/>
            <a:ext cx="1682263" cy="757255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Process A</a:t>
            </a:r>
          </a:p>
        </p:txBody>
      </p:sp>
      <p:sp>
        <p:nvSpPr>
          <p:cNvPr id="49" name="직사각형 48"/>
          <p:cNvSpPr/>
          <p:nvPr/>
        </p:nvSpPr>
        <p:spPr>
          <a:xfrm>
            <a:off x="5170906" y="4934085"/>
            <a:ext cx="1681939" cy="75725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Process B</a:t>
            </a:r>
          </a:p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Currently Running</a:t>
            </a:r>
          </a:p>
        </p:txBody>
      </p:sp>
      <p:sp>
        <p:nvSpPr>
          <p:cNvPr id="51" name="직사각형 50"/>
          <p:cNvSpPr/>
          <p:nvPr/>
        </p:nvSpPr>
        <p:spPr>
          <a:xfrm>
            <a:off x="7287167" y="4763057"/>
            <a:ext cx="720080" cy="318629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64KB</a:t>
            </a:r>
          </a:p>
        </p:txBody>
      </p:sp>
      <p:sp>
        <p:nvSpPr>
          <p:cNvPr id="54" name="직사각형 53"/>
          <p:cNvSpPr/>
          <p:nvPr/>
        </p:nvSpPr>
        <p:spPr>
          <a:xfrm>
            <a:off x="7308305" y="4015390"/>
            <a:ext cx="720080" cy="318629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48KB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334961" y="1882858"/>
            <a:ext cx="1481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Process A PCB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59" name="꺾인 연결선 58"/>
          <p:cNvCxnSpPr/>
          <p:nvPr/>
        </p:nvCxnSpPr>
        <p:spPr>
          <a:xfrm rot="10800000" flipV="1">
            <a:off x="6844702" y="4182958"/>
            <a:ext cx="455136" cy="741980"/>
          </a:xfrm>
          <a:prstGeom prst="bentConnector3">
            <a:avLst>
              <a:gd name="adj1" fmla="val 55430"/>
            </a:avLst>
          </a:prstGeom>
          <a:ln w="12700">
            <a:solidFill>
              <a:schemeClr val="tx1"/>
            </a:solidFill>
            <a:prstDash val="sysDas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꺾인 연결선 60"/>
          <p:cNvCxnSpPr/>
          <p:nvPr/>
        </p:nvCxnSpPr>
        <p:spPr>
          <a:xfrm rot="10800000" flipV="1">
            <a:off x="6844701" y="4928566"/>
            <a:ext cx="455136" cy="741980"/>
          </a:xfrm>
          <a:prstGeom prst="bentConnector3">
            <a:avLst>
              <a:gd name="adj1" fmla="val 26471"/>
            </a:avLst>
          </a:prstGeom>
          <a:ln w="12700">
            <a:solidFill>
              <a:schemeClr val="tx1"/>
            </a:solidFill>
            <a:prstDash val="sysDas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모서리가 둥근 직사각형 64"/>
          <p:cNvSpPr/>
          <p:nvPr/>
        </p:nvSpPr>
        <p:spPr>
          <a:xfrm>
            <a:off x="7449099" y="2191301"/>
            <a:ext cx="1367252" cy="942037"/>
          </a:xfrm>
          <a:prstGeom prst="roundRect">
            <a:avLst/>
          </a:prstGeom>
          <a:noFill/>
          <a:ln w="15875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r>
              <a:rPr lang="en-US" altLang="ko-KR" sz="120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…</a:t>
            </a:r>
          </a:p>
          <a:p>
            <a:r>
              <a:rPr lang="en-US" altLang="ko-KR" sz="120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base : 32KB</a:t>
            </a:r>
          </a:p>
          <a:p>
            <a:r>
              <a:rPr lang="en-US" altLang="ko-KR" sz="120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bounds : 48KB …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7240278" y="4456773"/>
            <a:ext cx="8000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bounds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304323" y="3709106"/>
            <a:ext cx="7280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base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56" name="직선 화살표 연결선 55"/>
          <p:cNvCxnSpPr/>
          <p:nvPr/>
        </p:nvCxnSpPr>
        <p:spPr>
          <a:xfrm>
            <a:off x="3563888" y="3068960"/>
            <a:ext cx="648072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3815213"/>
      </p:ext>
    </p:extLst>
  </p:cSld>
  <p:clrMapOvr>
    <a:masterClrMapping/>
  </p:clrMapOvr>
  <p:transition>
    <p:zoom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  <a:endParaRPr lang="en-H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313" y="736054"/>
            <a:ext cx="8786812" cy="5501258"/>
          </a:xfrm>
        </p:spPr>
        <p:txBody>
          <a:bodyPr/>
          <a:lstStyle/>
          <a:p>
            <a:r>
              <a:rPr lang="en-HK" dirty="0"/>
              <a:t>Address Space – </a:t>
            </a:r>
            <a:r>
              <a:rPr lang="en-US" altLang="ko-KR" dirty="0"/>
              <a:t>an </a:t>
            </a:r>
            <a:r>
              <a:rPr lang="en-US" altLang="ko-KR" b="1" dirty="0"/>
              <a:t>abstraction</a:t>
            </a:r>
            <a:r>
              <a:rPr lang="en-US" altLang="ko-KR" dirty="0"/>
              <a:t> of physical memory created by OS</a:t>
            </a:r>
          </a:p>
          <a:p>
            <a:pPr lvl="1"/>
            <a:r>
              <a:rPr lang="en-US" altLang="ko-KR" dirty="0"/>
              <a:t>The address space contains all about a running process.</a:t>
            </a:r>
          </a:p>
          <a:p>
            <a:pPr lvl="1"/>
            <a:r>
              <a:rPr lang="en-US" altLang="ko-KR" dirty="0"/>
              <a:t>That is consist of program code, data, heap, and stack</a:t>
            </a:r>
          </a:p>
          <a:p>
            <a:r>
              <a:rPr lang="en-US" altLang="ko-KR" sz="1800" dirty="0"/>
              <a:t>Address Translation – Hardware-based Address Translation</a:t>
            </a:r>
          </a:p>
          <a:p>
            <a:pPr lvl="1"/>
            <a:r>
              <a:rPr lang="en-US" altLang="ko-KR" sz="1600" dirty="0"/>
              <a:t>The hardware transforms each memory access (e.g., an instruction fetch, load, or store), changing the virtual address provided by the instruction to a physical address where the desired information is actually located .</a:t>
            </a:r>
          </a:p>
          <a:p>
            <a:pPr lvl="1"/>
            <a:r>
              <a:rPr lang="en-US" altLang="ko-KR" sz="1600" dirty="0"/>
              <a:t>OS performs memory management – keeping track of which locations are free and which are in use, and judiciously intervening to maintain control over how memory is used.</a:t>
            </a:r>
          </a:p>
          <a:p>
            <a:pPr lvl="1"/>
            <a:r>
              <a:rPr lang="en-US" altLang="ko-KR" sz="1600" dirty="0"/>
              <a:t>The Base and Bounds Approach</a:t>
            </a:r>
          </a:p>
          <a:p>
            <a:pPr lvl="2"/>
            <a:r>
              <a:rPr lang="en-US" altLang="ko-KR" sz="1400" dirty="0"/>
              <a:t>When a program starts running, the OS decides where in physical memory a process should be loaded </a:t>
            </a:r>
          </a:p>
          <a:p>
            <a:pPr lvl="2"/>
            <a:r>
              <a:rPr lang="en-US" altLang="ko-KR" sz="1400" dirty="0"/>
              <a:t>The hardware checks whether virtual addresses are in bounds.</a:t>
            </a:r>
          </a:p>
          <a:p>
            <a:r>
              <a:rPr lang="en-US" dirty="0"/>
              <a:t>Next: Memory Management (Chapters </a:t>
            </a:r>
            <a:r>
              <a:rPr lang="en-US" dirty="0">
                <a:hlinkClick r:id="rId2"/>
              </a:rPr>
              <a:t>16</a:t>
            </a:r>
            <a:r>
              <a:rPr lang="en-US" dirty="0"/>
              <a:t>, </a:t>
            </a:r>
            <a:r>
              <a:rPr lang="en-US" dirty="0">
                <a:hlinkClick r:id="rId3"/>
              </a:rPr>
              <a:t>17</a:t>
            </a:r>
            <a:r>
              <a:rPr lang="en-US" dirty="0"/>
              <a:t>, </a:t>
            </a:r>
            <a:r>
              <a:rPr lang="en-US" dirty="0">
                <a:hlinkClick r:id="rId4"/>
              </a:rPr>
              <a:t>18</a:t>
            </a:r>
            <a:r>
              <a:rPr lang="en-US" dirty="0"/>
              <a:t>, </a:t>
            </a:r>
            <a:r>
              <a:rPr lang="en-US" dirty="0">
                <a:hlinkClick r:id="rId5"/>
              </a:rPr>
              <a:t>19</a:t>
            </a:r>
            <a:r>
              <a:rPr lang="en-US" dirty="0"/>
              <a:t>, </a:t>
            </a:r>
            <a:r>
              <a:rPr lang="en-US" dirty="0">
                <a:hlinkClick r:id="rId6"/>
              </a:rPr>
              <a:t>20</a:t>
            </a:r>
            <a:r>
              <a:rPr lang="en-US" dirty="0"/>
              <a:t>, </a:t>
            </a:r>
            <a:r>
              <a:rPr lang="en-US" dirty="0">
                <a:hlinkClick r:id="rId7"/>
              </a:rPr>
              <a:t>21</a:t>
            </a:r>
            <a:r>
              <a:rPr lang="en-US" dirty="0"/>
              <a:t>, </a:t>
            </a:r>
            <a:r>
              <a:rPr lang="en-US" dirty="0">
                <a:hlinkClick r:id="rId8"/>
              </a:rPr>
              <a:t>22</a:t>
            </a:r>
            <a:r>
              <a:rPr lang="en-US" dirty="0"/>
              <a:t>, </a:t>
            </a:r>
            <a:r>
              <a:rPr lang="en-US" dirty="0">
                <a:hlinkClick r:id="rId9"/>
              </a:rPr>
              <a:t>23</a:t>
            </a:r>
            <a:r>
              <a:rPr lang="en-US" dirty="0"/>
              <a:t>)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257395"/>
      </p:ext>
    </p:extLst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Memory Virtualization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313" y="880070"/>
            <a:ext cx="8786812" cy="4205114"/>
          </a:xfrm>
        </p:spPr>
        <p:txBody>
          <a:bodyPr/>
          <a:lstStyle/>
          <a:p>
            <a:r>
              <a:rPr lang="en-US" altLang="ko-KR" dirty="0"/>
              <a:t>What is </a:t>
            </a:r>
            <a:r>
              <a:rPr lang="en-US" altLang="ko-KR" b="1" dirty="0"/>
              <a:t>memory virtualization</a:t>
            </a:r>
            <a:r>
              <a:rPr lang="en-US" altLang="ko-KR" b="0" dirty="0"/>
              <a:t>?</a:t>
            </a:r>
          </a:p>
          <a:p>
            <a:pPr lvl="1"/>
            <a:r>
              <a:rPr lang="en-US" altLang="ko-KR" dirty="0"/>
              <a:t>OS virtualizes its physical memory.</a:t>
            </a:r>
            <a:endParaRPr lang="en-US" altLang="ko-KR" b="0" dirty="0"/>
          </a:p>
          <a:p>
            <a:pPr lvl="1"/>
            <a:r>
              <a:rPr lang="en-US" altLang="ko-KR" dirty="0"/>
              <a:t>OS provides an </a:t>
            </a:r>
            <a:r>
              <a:rPr lang="en-US" altLang="ko-KR" dirty="0">
                <a:solidFill>
                  <a:schemeClr val="accent1"/>
                </a:solidFill>
              </a:rPr>
              <a:t>illusion memory space </a:t>
            </a:r>
            <a:r>
              <a:rPr lang="en-US" altLang="ko-KR" dirty="0"/>
              <a:t>per each process.</a:t>
            </a:r>
          </a:p>
          <a:p>
            <a:pPr lvl="1"/>
            <a:r>
              <a:rPr lang="en-US" altLang="ko-KR" dirty="0"/>
              <a:t>It seems to be seen like </a:t>
            </a:r>
            <a:r>
              <a:rPr lang="en-US" altLang="ko-KR" dirty="0">
                <a:solidFill>
                  <a:schemeClr val="accent1"/>
                </a:solidFill>
              </a:rPr>
              <a:t>each process uses the whole memory</a:t>
            </a:r>
            <a:r>
              <a:rPr lang="en-US" altLang="ko-KR" dirty="0"/>
              <a:t> .</a:t>
            </a:r>
            <a:endParaRPr lang="en-US" altLang="ko-KR" sz="1600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42651037"/>
      </p:ext>
    </p:extLst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Benefit of Memory Virtualization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Ease of use in programming</a:t>
            </a:r>
          </a:p>
          <a:p>
            <a:r>
              <a:rPr lang="en-US" altLang="ko-KR" dirty="0"/>
              <a:t>Memory efficiency in terms of </a:t>
            </a:r>
            <a:r>
              <a:rPr lang="en-US" altLang="ko-KR" dirty="0">
                <a:solidFill>
                  <a:schemeClr val="accent1"/>
                </a:solidFill>
              </a:rPr>
              <a:t>time</a:t>
            </a:r>
            <a:r>
              <a:rPr lang="en-US" altLang="ko-KR" dirty="0"/>
              <a:t> and </a:t>
            </a:r>
            <a:r>
              <a:rPr lang="en-US" altLang="ko-KR" dirty="0">
                <a:solidFill>
                  <a:schemeClr val="accent1"/>
                </a:solidFill>
              </a:rPr>
              <a:t>space</a:t>
            </a:r>
          </a:p>
          <a:p>
            <a:r>
              <a:rPr lang="en-US" altLang="ko-KR" dirty="0"/>
              <a:t>The guarantee of isolation for processes as well as OS</a:t>
            </a:r>
          </a:p>
          <a:p>
            <a:pPr lvl="1"/>
            <a:r>
              <a:rPr lang="en-US" altLang="ko-KR" dirty="0"/>
              <a:t>Protection from </a:t>
            </a:r>
            <a:r>
              <a:rPr lang="en-US" altLang="ko-KR" dirty="0">
                <a:solidFill>
                  <a:schemeClr val="accent6">
                    <a:lumMod val="75000"/>
                  </a:schemeClr>
                </a:solidFill>
              </a:rPr>
              <a:t>errant accesses</a:t>
            </a:r>
            <a:r>
              <a:rPr lang="en-US" altLang="ko-KR" dirty="0"/>
              <a:t> of other processes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95570018"/>
      </p:ext>
    </p:extLst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OS in The Early System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313" y="908720"/>
            <a:ext cx="8786812" cy="5501258"/>
          </a:xfrm>
        </p:spPr>
        <p:txBody>
          <a:bodyPr/>
          <a:lstStyle/>
          <a:p>
            <a:r>
              <a:rPr lang="en-US" altLang="ko-KR" dirty="0"/>
              <a:t>Load only one process in memory.</a:t>
            </a:r>
          </a:p>
          <a:p>
            <a:pPr lvl="1"/>
            <a:r>
              <a:rPr lang="en-US" altLang="ko-KR" dirty="0"/>
              <a:t>Poor utilization and efficiency</a:t>
            </a:r>
          </a:p>
          <a:p>
            <a:pPr lvl="1"/>
            <a:endParaRPr lang="en-US" altLang="ko-KR" sz="1600" dirty="0"/>
          </a:p>
          <a:p>
            <a:pPr lvl="1"/>
            <a:endParaRPr lang="en-US" altLang="ko-KR" sz="1600" dirty="0"/>
          </a:p>
          <a:p>
            <a:pPr lvl="1"/>
            <a:endParaRPr lang="en-US" altLang="ko-KR" sz="1600" dirty="0"/>
          </a:p>
          <a:p>
            <a:pPr lvl="1"/>
            <a:endParaRPr lang="en-US" altLang="ko-KR" sz="1600" dirty="0"/>
          </a:p>
          <a:p>
            <a:pPr lvl="1"/>
            <a:endParaRPr lang="en-US" altLang="ko-KR" sz="1600" dirty="0"/>
          </a:p>
          <a:p>
            <a:pPr lvl="1"/>
            <a:endParaRPr lang="en-US" altLang="ko-KR" sz="1600" dirty="0"/>
          </a:p>
          <a:p>
            <a:pPr lvl="1"/>
            <a:endParaRPr lang="en-US" altLang="ko-KR" sz="1600" dirty="0"/>
          </a:p>
          <a:p>
            <a:pPr marL="0" indent="0">
              <a:buNone/>
            </a:pPr>
            <a:endParaRPr lang="en-US" altLang="ko-KR" sz="1800" dirty="0"/>
          </a:p>
        </p:txBody>
      </p:sp>
      <p:grpSp>
        <p:nvGrpSpPr>
          <p:cNvPr id="51" name="그룹 50"/>
          <p:cNvGrpSpPr/>
          <p:nvPr/>
        </p:nvGrpSpPr>
        <p:grpSpPr>
          <a:xfrm>
            <a:off x="2987824" y="1988840"/>
            <a:ext cx="2376264" cy="4176464"/>
            <a:chOff x="581763" y="1412776"/>
            <a:chExt cx="1974013" cy="4176464"/>
          </a:xfrm>
        </p:grpSpPr>
        <p:sp>
          <p:nvSpPr>
            <p:cNvPr id="52" name="TextBox 51"/>
            <p:cNvSpPr txBox="1"/>
            <p:nvPr/>
          </p:nvSpPr>
          <p:spPr>
            <a:xfrm>
              <a:off x="647563" y="1412776"/>
              <a:ext cx="5508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0KB</a:t>
              </a:r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81763" y="2266999"/>
              <a:ext cx="61206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64KB</a:t>
              </a:r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81763" y="5281463"/>
              <a:ext cx="57126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max</a:t>
              </a:r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55" name="직사각형 54"/>
            <p:cNvSpPr/>
            <p:nvPr/>
          </p:nvSpPr>
          <p:spPr>
            <a:xfrm>
              <a:off x="1223628" y="1558946"/>
              <a:ext cx="1332148" cy="86194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12700">
              <a:solidFill>
                <a:schemeClr val="tx1"/>
              </a:solidFill>
            </a:ln>
            <a:effectLst>
              <a:outerShdw dist="20000"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Operating System</a:t>
              </a:r>
            </a:p>
            <a:p>
              <a:pPr algn="ctr"/>
              <a:r>
                <a:rPr lang="en-US" altLang="ko-KR" sz="12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(code, data, etc.)</a:t>
              </a:r>
              <a:endParaRPr lang="ko-KR" altLang="en-US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56" name="직사각형 55"/>
            <p:cNvSpPr/>
            <p:nvPr/>
          </p:nvSpPr>
          <p:spPr>
            <a:xfrm>
              <a:off x="1223628" y="2420888"/>
              <a:ext cx="1332148" cy="306620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dist="20000"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Current</a:t>
              </a:r>
            </a:p>
            <a:p>
              <a:pPr algn="ct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Program</a:t>
              </a:r>
            </a:p>
            <a:p>
              <a:pPr algn="ctr"/>
              <a:r>
                <a:rPr lang="en-US" altLang="ko-KR" sz="12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(code, data, etc.)</a:t>
              </a:r>
              <a:endParaRPr lang="ko-KR" altLang="en-US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3673585" y="6073551"/>
            <a:ext cx="18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Physical Memory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31525943"/>
      </p:ext>
    </p:extLst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Multiprogramming and Time Sharing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>
                <a:solidFill>
                  <a:schemeClr val="accent1"/>
                </a:solidFill>
              </a:rPr>
              <a:t>Load multiple processes </a:t>
            </a:r>
            <a:r>
              <a:rPr lang="en-US" altLang="ko-KR" dirty="0"/>
              <a:t>in memory.</a:t>
            </a:r>
          </a:p>
          <a:p>
            <a:pPr lvl="1"/>
            <a:r>
              <a:rPr lang="en-US" altLang="ko-KR" dirty="0"/>
              <a:t>Execute one for a short while.</a:t>
            </a:r>
          </a:p>
          <a:p>
            <a:pPr lvl="1"/>
            <a:r>
              <a:rPr lang="en-US" altLang="ko-KR" dirty="0"/>
              <a:t>Switch processes between them in memory.</a:t>
            </a:r>
          </a:p>
          <a:p>
            <a:pPr lvl="1"/>
            <a:r>
              <a:rPr lang="en-US" altLang="ko-KR" dirty="0"/>
              <a:t>Increase utilization and efficiency.</a:t>
            </a:r>
          </a:p>
          <a:p>
            <a:pPr lvl="1"/>
            <a:endParaRPr lang="en-US" altLang="ko-KR" dirty="0"/>
          </a:p>
          <a:p>
            <a:r>
              <a:rPr lang="en-US" altLang="ko-KR" dirty="0"/>
              <a:t>Cause an important </a:t>
            </a:r>
            <a:r>
              <a:rPr lang="en-US" altLang="ko-KR" b="1" dirty="0"/>
              <a:t>protection issue</a:t>
            </a:r>
            <a:r>
              <a:rPr lang="en-US" altLang="ko-KR" dirty="0"/>
              <a:t>.</a:t>
            </a:r>
          </a:p>
          <a:p>
            <a:pPr lvl="1"/>
            <a:r>
              <a:rPr lang="en-US" altLang="ko-KR" dirty="0"/>
              <a:t>Errant memory accesses from other processes</a:t>
            </a:r>
          </a:p>
          <a:p>
            <a:pPr lvl="2"/>
            <a:endParaRPr lang="en-US" altLang="ko-KR" sz="1400" dirty="0"/>
          </a:p>
          <a:p>
            <a:pPr lvl="1"/>
            <a:endParaRPr lang="en-US" altLang="ko-KR" sz="1600" dirty="0"/>
          </a:p>
          <a:p>
            <a:pPr lvl="1"/>
            <a:endParaRPr lang="en-US" altLang="ko-KR" sz="1600" dirty="0"/>
          </a:p>
          <a:p>
            <a:pPr lvl="1"/>
            <a:endParaRPr lang="en-US" altLang="ko-KR" sz="1600" dirty="0"/>
          </a:p>
          <a:p>
            <a:pPr lvl="1"/>
            <a:endParaRPr lang="en-US" altLang="ko-KR" sz="1600" dirty="0"/>
          </a:p>
          <a:p>
            <a:pPr lvl="1"/>
            <a:endParaRPr lang="en-US" altLang="ko-KR" sz="1600" dirty="0"/>
          </a:p>
          <a:p>
            <a:pPr lvl="1"/>
            <a:endParaRPr lang="en-US" altLang="ko-KR" sz="1600" dirty="0"/>
          </a:p>
          <a:p>
            <a:pPr lvl="1"/>
            <a:endParaRPr lang="en-US" altLang="ko-KR" sz="1600" dirty="0"/>
          </a:p>
          <a:p>
            <a:pPr marL="0" indent="0">
              <a:buNone/>
            </a:pPr>
            <a:endParaRPr lang="en-US" altLang="ko-KR" sz="1800" dirty="0"/>
          </a:p>
        </p:txBody>
      </p:sp>
      <p:sp>
        <p:nvSpPr>
          <p:cNvPr id="13" name="TextBox 12"/>
          <p:cNvSpPr txBox="1"/>
          <p:nvPr/>
        </p:nvSpPr>
        <p:spPr>
          <a:xfrm>
            <a:off x="6189642" y="1198332"/>
            <a:ext cx="6024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0KB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56177" y="1682643"/>
            <a:ext cx="669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64KB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6854612" y="1352706"/>
            <a:ext cx="1533812" cy="4988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Operating System</a:t>
            </a:r>
          </a:p>
          <a:p>
            <a:pPr algn="ct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(code, data, etc.)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6854612" y="2355639"/>
            <a:ext cx="1533812" cy="498877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Process C</a:t>
            </a:r>
          </a:p>
          <a:p>
            <a:pPr algn="ct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(code, data, etc.)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6854612" y="1851583"/>
            <a:ext cx="1533812" cy="504056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Free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6854612" y="2854516"/>
            <a:ext cx="1533812" cy="498877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Process B</a:t>
            </a:r>
          </a:p>
          <a:p>
            <a:pPr algn="ct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(code, data, etc.)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6854612" y="3353393"/>
            <a:ext cx="1533812" cy="504056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Free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6854612" y="3857449"/>
            <a:ext cx="1533812" cy="498877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Process A</a:t>
            </a:r>
          </a:p>
          <a:p>
            <a:pPr algn="ct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(code, data, etc.)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732240" y="5466549"/>
            <a:ext cx="17403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Physical Memory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6854611" y="4356326"/>
            <a:ext cx="1532978" cy="504056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Free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6854611" y="4860382"/>
            <a:ext cx="1533811" cy="504056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Free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156177" y="2185119"/>
            <a:ext cx="669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128KB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156178" y="2716016"/>
            <a:ext cx="669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192KB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156176" y="3214893"/>
            <a:ext cx="669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256KB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156180" y="3718949"/>
            <a:ext cx="669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320KB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156180" y="4217826"/>
            <a:ext cx="669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384KB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156177" y="4725144"/>
            <a:ext cx="669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448KB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156176" y="5189550"/>
            <a:ext cx="669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512KB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64273501"/>
      </p:ext>
    </p:extLst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Address Space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808062"/>
            <a:ext cx="8786812" cy="5501258"/>
          </a:xfrm>
        </p:spPr>
        <p:txBody>
          <a:bodyPr/>
          <a:lstStyle/>
          <a:p>
            <a:r>
              <a:rPr lang="en-US" altLang="ko-KR" dirty="0"/>
              <a:t>OS creates an </a:t>
            </a:r>
            <a:r>
              <a:rPr lang="en-US" altLang="ko-KR" b="1" dirty="0"/>
              <a:t>abstraction</a:t>
            </a:r>
            <a:r>
              <a:rPr lang="en-US" altLang="ko-KR" dirty="0"/>
              <a:t> of physical memory.</a:t>
            </a:r>
          </a:p>
          <a:p>
            <a:pPr lvl="1"/>
            <a:r>
              <a:rPr lang="en-US" altLang="ko-KR" dirty="0"/>
              <a:t>The address space contains all about a running process.</a:t>
            </a:r>
          </a:p>
          <a:p>
            <a:pPr lvl="1"/>
            <a:r>
              <a:rPr lang="en-US" altLang="ko-KR" dirty="0"/>
              <a:t>That is consist of program code, data, heap, and stack</a:t>
            </a:r>
            <a:endParaRPr lang="en-US" altLang="ko-KR" sz="1600" dirty="0"/>
          </a:p>
          <a:p>
            <a:endParaRPr lang="ko-KR" altLang="en-US" sz="1800" dirty="0"/>
          </a:p>
        </p:txBody>
      </p:sp>
      <p:grpSp>
        <p:nvGrpSpPr>
          <p:cNvPr id="8" name="그룹 7"/>
          <p:cNvGrpSpPr/>
          <p:nvPr/>
        </p:nvGrpSpPr>
        <p:grpSpPr>
          <a:xfrm>
            <a:off x="3059832" y="2452359"/>
            <a:ext cx="3757617" cy="3726409"/>
            <a:chOff x="3059832" y="2525414"/>
            <a:chExt cx="3757617" cy="3726409"/>
          </a:xfrm>
        </p:grpSpPr>
        <p:cxnSp>
          <p:nvCxnSpPr>
            <p:cNvPr id="7" name="직선 화살표 연결선 6"/>
            <p:cNvCxnSpPr/>
            <p:nvPr/>
          </p:nvCxnSpPr>
          <p:spPr>
            <a:xfrm>
              <a:off x="6817449" y="5656015"/>
              <a:ext cx="0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3114969" y="2525414"/>
              <a:ext cx="5508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0KB</a:t>
              </a:r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31" name="직사각형 30"/>
            <p:cNvSpPr/>
            <p:nvPr/>
          </p:nvSpPr>
          <p:spPr>
            <a:xfrm>
              <a:off x="3661031" y="2627524"/>
              <a:ext cx="1332148" cy="49887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Program Code /Data</a:t>
              </a:r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3661031" y="3625277"/>
              <a:ext cx="1332148" cy="2010992"/>
            </a:xfrm>
            <a:prstGeom prst="rect">
              <a:avLst/>
            </a:prstGeom>
            <a:pattFill prst="dkUpDiag">
              <a:fgClr>
                <a:schemeClr val="tx2">
                  <a:lumMod val="20000"/>
                  <a:lumOff val="80000"/>
                </a:schemeClr>
              </a:fgClr>
              <a:bgClr>
                <a:schemeClr val="bg1"/>
              </a:bgClr>
            </a:patt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(free)</a:t>
              </a:r>
            </a:p>
            <a:p>
              <a:pPr algn="ctr"/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cxnSp>
          <p:nvCxnSpPr>
            <p:cNvPr id="9" name="직선 화살표 연결선 8"/>
            <p:cNvCxnSpPr/>
            <p:nvPr/>
          </p:nvCxnSpPr>
          <p:spPr>
            <a:xfrm flipV="1">
              <a:off x="4327105" y="4993431"/>
              <a:ext cx="0" cy="64283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직선 화살표 연결선 13"/>
            <p:cNvCxnSpPr>
              <a:stCxn id="37" idx="0"/>
            </p:cNvCxnSpPr>
            <p:nvPr/>
          </p:nvCxnSpPr>
          <p:spPr>
            <a:xfrm>
              <a:off x="4327105" y="3625277"/>
              <a:ext cx="0" cy="49887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3114969" y="2982379"/>
              <a:ext cx="5508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1KB</a:t>
              </a:r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092501" y="3471388"/>
              <a:ext cx="5508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2KB</a:t>
              </a:r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059832" y="5506053"/>
              <a:ext cx="616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15KB</a:t>
              </a:r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059832" y="5944046"/>
              <a:ext cx="616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16KB</a:t>
              </a:r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2" name="직사각형 21"/>
            <p:cNvSpPr/>
            <p:nvPr/>
          </p:nvSpPr>
          <p:spPr>
            <a:xfrm>
              <a:off x="3661031" y="3126400"/>
              <a:ext cx="1332148" cy="49887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Heap</a:t>
              </a:r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23" name="직사각형 22"/>
            <p:cNvSpPr/>
            <p:nvPr/>
          </p:nvSpPr>
          <p:spPr>
            <a:xfrm>
              <a:off x="3661031" y="5636270"/>
              <a:ext cx="1332148" cy="49887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Stack</a:t>
              </a:r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3610591" y="6073551"/>
            <a:ext cx="14330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Address Space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3934557"/>
      </p:ext>
    </p:extLst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양식_공청회_발표자료-총괄-양식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기본 디자인">
      <a:majorFont>
        <a:latin typeface="HY견고딕"/>
        <a:ea typeface="HY견고딕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tx1"/>
          </a:solidFill>
        </a:ln>
      </a:spPr>
      <a:bodyPr lIns="252000" rtlCol="0" anchor="ctr"/>
      <a:lstStyle>
        <a:defPPr>
          <a:defRPr sz="1600" dirty="0" smtClean="0">
            <a:solidFill>
              <a:srgbClr val="00B050"/>
            </a:solidFill>
            <a:latin typeface="Courier New" pitchFamily="49" charset="0"/>
            <a:ea typeface="맑은 고딕" pitchFamily="50" charset="-127"/>
            <a:cs typeface="Courier New" pitchFamily="49" charset="0"/>
          </a:defRPr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105831</TotalTime>
  <Words>2402</Words>
  <Application>Microsoft Office PowerPoint</Application>
  <PresentationFormat>On-screen Show (4:3)</PresentationFormat>
  <Paragraphs>690</Paragraphs>
  <Slides>45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6" baseType="lpstr">
      <vt:lpstr>굴림</vt:lpstr>
      <vt:lpstr>HY견고딕</vt:lpstr>
      <vt:lpstr>맑은 고딕</vt:lpstr>
      <vt:lpstr>Calisto MT</vt:lpstr>
      <vt:lpstr>Cambria Math</vt:lpstr>
      <vt:lpstr>Courier New</vt:lpstr>
      <vt:lpstr>Helvetica</vt:lpstr>
      <vt:lpstr>Tahoma</vt:lpstr>
      <vt:lpstr>Times New Roman</vt:lpstr>
      <vt:lpstr>Wingdings</vt:lpstr>
      <vt:lpstr>양식_공청회_발표자료-총괄-양식</vt:lpstr>
      <vt:lpstr>Lecture 9: Virtualizing Memory – Address Space and Address Translation</vt:lpstr>
      <vt:lpstr>PowerPoint Presentation</vt:lpstr>
      <vt:lpstr>OS – Resource management via virtualization</vt:lpstr>
      <vt:lpstr>PowerPoint Presentation</vt:lpstr>
      <vt:lpstr>Memory Virtualization</vt:lpstr>
      <vt:lpstr>Benefit of Memory Virtualization</vt:lpstr>
      <vt:lpstr>OS in The Early System</vt:lpstr>
      <vt:lpstr>Multiprogramming and Time Sharing</vt:lpstr>
      <vt:lpstr>Address Space</vt:lpstr>
      <vt:lpstr>Address Space(Cont.)</vt:lpstr>
      <vt:lpstr>Example from Linux </vt:lpstr>
      <vt:lpstr>Virtual Address</vt:lpstr>
      <vt:lpstr>Virtual Address(Cont.)</vt:lpstr>
      <vt:lpstr>PowerPoint Presentation</vt:lpstr>
      <vt:lpstr>PowerPoint Presentation</vt:lpstr>
      <vt:lpstr>Memory Virtualizing with Efficiency and Control</vt:lpstr>
      <vt:lpstr>Address Translation</vt:lpstr>
      <vt:lpstr>Relocation Address Space</vt:lpstr>
      <vt:lpstr>A Single Relocated Process </vt:lpstr>
      <vt:lpstr>Base and Bounds Register</vt:lpstr>
      <vt:lpstr>Dynamic(Hardware base) Relocation</vt:lpstr>
      <vt:lpstr>Two ways of Bounds Register</vt:lpstr>
      <vt:lpstr>Physical  Memory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OS Issues for Memory Virtualizing</vt:lpstr>
      <vt:lpstr>OS Issues: When a Process Starts Running</vt:lpstr>
      <vt:lpstr>OS Issues: When a Process Is Terminated</vt:lpstr>
      <vt:lpstr>OS Issues: When Context Switch Occurs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4: User-level Programming    via System Calls (File &amp; Directory)</dc:title>
  <dc:creator>Shao Zi Li</dc:creator>
  <cp:lastModifiedBy>Zili Shao (CSD)</cp:lastModifiedBy>
  <cp:revision>72</cp:revision>
  <cp:lastPrinted>2015-03-03T01:48:46Z</cp:lastPrinted>
  <dcterms:created xsi:type="dcterms:W3CDTF">2011-05-01T06:09:10Z</dcterms:created>
  <dcterms:modified xsi:type="dcterms:W3CDTF">2022-11-01T07:06:12Z</dcterms:modified>
</cp:coreProperties>
</file>