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20"/>
  </p:notesMasterIdLst>
  <p:sldIdLst>
    <p:sldId id="284" r:id="rId2"/>
    <p:sldId id="359" r:id="rId3"/>
    <p:sldId id="310" r:id="rId4"/>
    <p:sldId id="293" r:id="rId5"/>
    <p:sldId id="294" r:id="rId6"/>
    <p:sldId id="295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8" r:id="rId15"/>
    <p:sldId id="304" r:id="rId16"/>
    <p:sldId id="305" r:id="rId17"/>
    <p:sldId id="306" r:id="rId18"/>
    <p:sldId id="292" r:id="rId19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361" autoAdjust="0"/>
    <p:restoredTop sz="91860" autoAdjust="0"/>
  </p:normalViewPr>
  <p:slideViewPr>
    <p:cSldViewPr>
      <p:cViewPr varScale="1">
        <p:scale>
          <a:sx n="116" d="100"/>
          <a:sy n="116" d="100"/>
        </p:scale>
        <p:origin x="1086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2022-11-07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HK" altLang="ko-KR" dirty="0"/>
              <a:t>CSCI3150: Introduction to Operating Systems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3600" b="1" kern="120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dobe 고딕 Std B" pitchFamily="34" charset="-127"/>
                <a:cs typeface="Times New Roman" panose="02020603050405020304" pitchFamily="18" charset="0"/>
              </a:defRPr>
            </a:lvl1pPr>
          </a:lstStyle>
          <a:p>
            <a:endParaRPr lang="ko-KR" altLang="en-US" dirty="0"/>
          </a:p>
        </p:txBody>
      </p:sp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 latinLnBrk="0"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atinLnBrk="0"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latinLnBrk="0"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4669139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052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2670"/>
            <a:ext cx="9144000" cy="7066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baseline="0" dirty="0">
              <a:solidFill>
                <a:schemeClr val="tx1"/>
              </a:solidFill>
              <a:effectLst/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</p:sldLayoutIdLst>
  <p:transition>
    <p:zoom/>
  </p:transition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 baseline="0">
          <a:solidFill>
            <a:schemeClr val="tx1"/>
          </a:solidFill>
          <a:effectLst/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2060848"/>
            <a:ext cx="9144000" cy="1542033"/>
          </a:xfrm>
        </p:spPr>
        <p:txBody>
          <a:bodyPr/>
          <a:lstStyle/>
          <a:p>
            <a:pPr latinLnBrk="0"/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 12: Virtualizing Memory – Swapping</a:t>
            </a:r>
            <a:endParaRPr lang="en-H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9357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Page Fault Control Flow – Hardware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61268" y="1039271"/>
            <a:ext cx="7992888" cy="26776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1: 	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VPN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VirtualAddress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&amp;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VPN_MASK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 &gt;&gt; SHIFT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2: 	(Success,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TlbEntry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 =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TLB_Lookup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VPN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3: 	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(Success == True)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altLang="ko-KR" sz="1400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TLB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Hit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4: 	   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CanAccess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TlbEntry.ProtectBits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 == True)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5: 		Offset =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VirtualAddress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&amp;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OFFSET_MASK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6: 		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PhysAddr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TlbEntry.PFN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&lt;&lt; SHIFT) | Offset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7: 		Register = </a:t>
            </a:r>
            <a:r>
              <a:rPr lang="en-US" altLang="ko-KR" sz="1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AccessMemory</a:t>
            </a:r>
            <a:r>
              <a:rPr lang="en-US" altLang="ko-KR" sz="1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PhysAddr</a:t>
            </a:r>
            <a:r>
              <a:rPr lang="en-US" altLang="ko-KR" sz="1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8: 	   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RaiseException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PROTECTION_FAULT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4183" y="4293096"/>
            <a:ext cx="63801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VPN-Virtual Page Number                     PFN – Physical Frame Number</a:t>
            </a:r>
          </a:p>
          <a:p>
            <a:r>
              <a:rPr lang="en-HK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37874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Page Fault Control Flow – Hardware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67544" y="980728"/>
            <a:ext cx="7992888" cy="45897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9: 	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altLang="ko-KR" sz="1400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TLB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Miss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10: 	 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PTEAddr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PTBR + (VPN *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(PTE))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11: 	  PTE = </a:t>
            </a:r>
            <a:r>
              <a:rPr lang="en-US" altLang="ko-KR" sz="1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AccessMemory</a:t>
            </a:r>
            <a:r>
              <a:rPr lang="en-US" altLang="ko-KR" sz="1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PTEAddr</a:t>
            </a:r>
            <a:r>
              <a:rPr lang="en-US" altLang="ko-KR" sz="1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12: 	  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PTE.Valid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== False) 				  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13:		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RaiseException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SEGMENTATION_FAULT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14: 	  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15: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 	     if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CanAccess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PTE.ProtectBits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 == False)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16: 		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RaiseException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PROTECTION_FAULT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17: 	     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PTE.Present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== True)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18: 	    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// assuming hardware-managed TLB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19: 		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TLB_Insert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VPN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PTE.PFN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PTE.ProtectBits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20: 		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RetryInstruction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21: 	     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PTE.Present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== False) 			  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22:		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RaiseException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PAGE_FAULT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4183" y="5724545"/>
            <a:ext cx="65835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VPN-Virtual Page Number                     PFN – Physical Frame Number</a:t>
            </a:r>
          </a:p>
          <a:p>
            <a:r>
              <a:rPr lang="en-HK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PTE – Page Table Entry                          PTBR – Page Table Base Register</a:t>
            </a:r>
          </a:p>
          <a:p>
            <a:r>
              <a:rPr lang="en-HK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86802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Page Fault Control Flow – Software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67544" y="1039271"/>
            <a:ext cx="7992888" cy="235449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1:	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PFN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FindFreePhysicalPage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2:	 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PFN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== -1)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// no free page found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3:	 	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PFN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EvictPage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// run replacement algorithm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4:	 </a:t>
            </a:r>
            <a:r>
              <a:rPr lang="en-US" altLang="ko-KR" sz="1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DiskRead</a:t>
            </a:r>
            <a:r>
              <a:rPr lang="en-US" altLang="ko-KR" sz="1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ko-KR" sz="1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PTE.DiskAddr</a:t>
            </a:r>
            <a:r>
              <a:rPr lang="en-US" altLang="ko-KR" sz="1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ko-KR" sz="1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pfn</a:t>
            </a:r>
            <a:r>
              <a:rPr lang="en-US" altLang="ko-KR" sz="1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// sleep (waiting for I/O)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5:	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PTE.present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True // update page table with present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6:	 PTE.PFN = PFN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// bit and translation (PFN)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7:	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RetryInstruction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// retry instruction</a:t>
            </a:r>
            <a:endParaRPr lang="en-US" altLang="ko-KR" sz="1400" dirty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70582" y="3429000"/>
            <a:ext cx="878681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altLang="ko-KR" dirty="0">
                <a:solidFill>
                  <a:prstClr val="black"/>
                </a:solidFill>
              </a:rPr>
              <a:t>The OS must find a physical frame for the </a:t>
            </a:r>
            <a:r>
              <a:rPr lang="en-US" altLang="ko-KR" dirty="0">
                <a:solidFill>
                  <a:srgbClr val="F79646"/>
                </a:solidFill>
              </a:rPr>
              <a:t>soon-be-faulted-in page </a:t>
            </a:r>
            <a:r>
              <a:rPr lang="en-US" altLang="ko-KR" dirty="0">
                <a:solidFill>
                  <a:prstClr val="black"/>
                </a:solidFill>
              </a:rPr>
              <a:t>to reside within.</a:t>
            </a:r>
          </a:p>
          <a:p>
            <a:pPr lvl="1"/>
            <a:r>
              <a:rPr lang="en-US" altLang="ko-KR" dirty="0">
                <a:solidFill>
                  <a:prstClr val="black"/>
                </a:solidFill>
              </a:rPr>
              <a:t>If there is no such page, waiting for the </a:t>
            </a:r>
            <a:r>
              <a:rPr lang="en-US" altLang="ko-KR" dirty="0">
                <a:solidFill>
                  <a:srgbClr val="F79646"/>
                </a:solidFill>
              </a:rPr>
              <a:t>replacement algorithm </a:t>
            </a:r>
            <a:r>
              <a:rPr lang="en-US" altLang="ko-KR" dirty="0">
                <a:solidFill>
                  <a:prstClr val="black"/>
                </a:solidFill>
              </a:rPr>
              <a:t>to run and kick some pages out of memory.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98191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When Replacements Really Occur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OS waits until memory is entirely full, and only then replaces a page to make room for some other page – Unrealistic </a:t>
            </a:r>
          </a:p>
          <a:p>
            <a:pPr lvl="1"/>
            <a:r>
              <a:rPr lang="en-US" altLang="ko-KR" dirty="0"/>
              <a:t>OS should proactively keep a small portion of memory free more proactively.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Swap Daemon, Page Daemon</a:t>
            </a:r>
          </a:p>
          <a:p>
            <a:pPr lvl="1"/>
            <a:r>
              <a:rPr lang="en-US" altLang="ko-KR" dirty="0"/>
              <a:t>There are fewer than </a:t>
            </a:r>
            <a:r>
              <a:rPr lang="en-US" altLang="ko-KR" dirty="0" err="1">
                <a:solidFill>
                  <a:schemeClr val="accent6"/>
                </a:solidFill>
              </a:rPr>
              <a:t>LW</a:t>
            </a:r>
            <a:r>
              <a:rPr lang="en-US" altLang="ko-KR" dirty="0">
                <a:solidFill>
                  <a:schemeClr val="accent6"/>
                </a:solidFill>
              </a:rPr>
              <a:t> pages</a:t>
            </a:r>
            <a:r>
              <a:rPr lang="en-US" altLang="ko-KR" dirty="0"/>
              <a:t> available, a background thread that is responsible for freeing memory runs.</a:t>
            </a:r>
          </a:p>
          <a:p>
            <a:pPr lvl="1"/>
            <a:r>
              <a:rPr lang="en-US" altLang="ko-KR" dirty="0"/>
              <a:t>The thread evicts pages until there are </a:t>
            </a:r>
            <a:r>
              <a:rPr lang="en-US" altLang="ko-KR" dirty="0">
                <a:solidFill>
                  <a:schemeClr val="accent6"/>
                </a:solidFill>
              </a:rPr>
              <a:t>HW pages </a:t>
            </a:r>
            <a:r>
              <a:rPr lang="en-US" altLang="ko-KR" dirty="0"/>
              <a:t>available.</a:t>
            </a:r>
          </a:p>
          <a:p>
            <a:pPr marL="457200" lvl="1" indent="0">
              <a:buNone/>
            </a:pPr>
            <a:r>
              <a:rPr lang="en-HK" altLang="ko-KR" dirty="0"/>
              <a:t>	(LW – Low Watermark;  HW –</a:t>
            </a:r>
            <a:r>
              <a:rPr lang="en-US" altLang="ko-KR" dirty="0"/>
              <a:t> High Watermark)</a:t>
            </a:r>
            <a:endParaRPr lang="en-HK" altLang="ko-KR" dirty="0"/>
          </a:p>
        </p:txBody>
      </p:sp>
    </p:spTree>
    <p:extLst>
      <p:ext uri="{BB962C8B-B14F-4D97-AF65-F5344CB8AC3E}">
        <p14:creationId xmlns:p14="http://schemas.microsoft.com/office/powerpoint/2010/main" val="140281437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Replacement Policy </a:t>
            </a:r>
            <a:r>
              <a:rPr lang="en-HK" dirty="0"/>
              <a:t>(Which pages to evict from memory)</a:t>
            </a:r>
            <a:r>
              <a:rPr lang="en-US" altLang="ko-KR" dirty="0"/>
              <a:t> 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Goal in picking a replacement policy cache is to minimize the number of misses.</a:t>
            </a:r>
          </a:p>
          <a:p>
            <a:r>
              <a:rPr lang="en-US" altLang="ko-KR" dirty="0"/>
              <a:t>The number of hits and misses let us calculate the </a:t>
            </a:r>
            <a:r>
              <a:rPr lang="en-US" altLang="ko-KR" i="1" dirty="0"/>
              <a:t>average memory access time(AMAT)</a:t>
            </a:r>
            <a:r>
              <a:rPr lang="en-US" altLang="ko-KR" dirty="0"/>
              <a:t>.</a:t>
            </a:r>
          </a:p>
          <a:p>
            <a:endParaRPr lang="en-HK" altLang="ko-KR" dirty="0"/>
          </a:p>
          <a:p>
            <a:endParaRPr lang="en-HK" altLang="ko-KR" dirty="0"/>
          </a:p>
          <a:p>
            <a:endParaRPr lang="en-HK" altLang="ko-KR" dirty="0"/>
          </a:p>
          <a:p>
            <a:endParaRPr lang="en-HK" altLang="ko-KR" dirty="0"/>
          </a:p>
          <a:p>
            <a:endParaRPr lang="en-HK" altLang="ko-KR" dirty="0"/>
          </a:p>
          <a:p>
            <a:r>
              <a:rPr lang="en-HK" altLang="ko-KR" dirty="0"/>
              <a:t>LRU (Least Recently Used) – A common approach (based on the history)</a:t>
            </a:r>
          </a:p>
          <a:p>
            <a:pPr lvl="1"/>
            <a:r>
              <a:rPr lang="en-US" altLang="ko-KR" dirty="0"/>
              <a:t>Replaces the least-recently-used page. </a:t>
            </a:r>
            <a:endParaRPr lang="ko-KR" altLang="en-US" dirty="0"/>
          </a:p>
          <a:p>
            <a:pPr marL="0" indent="0">
              <a:buNone/>
            </a:pPr>
            <a:endParaRPr lang="en-HK" altLang="ko-KR" dirty="0"/>
          </a:p>
          <a:p>
            <a:pPr marL="457200" lvl="1" indent="0">
              <a:buNone/>
            </a:pPr>
            <a:endParaRPr lang="en-HK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직사각형 5"/>
              <p:cNvSpPr/>
              <p:nvPr/>
            </p:nvSpPr>
            <p:spPr>
              <a:xfrm>
                <a:off x="2555776" y="2348880"/>
                <a:ext cx="3816424" cy="46166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i="1" smtClean="0">
                          <a:solidFill>
                            <a:prstClr val="black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𝐴𝑀𝐴𝑇</m:t>
                      </m:r>
                      <m:r>
                        <a:rPr lang="en-US" altLang="ko-KR" sz="1600" i="1" smtClean="0">
                          <a:solidFill>
                            <a:prstClr val="black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맑은 고딕" pitchFamily="50" charset="-127"/>
                              <a:cs typeface="Courier New" pitchFamily="49" charset="0"/>
                            </a:rPr>
                          </m:ctrlPr>
                        </m:sSubPr>
                        <m:e>
                          <m:r>
                            <a:rPr lang="en-US" altLang="ko-KR" sz="1600" i="1">
                              <a:solidFill>
                                <a:prstClr val="black"/>
                              </a:solidFill>
                              <a:latin typeface="Cambria Math"/>
                              <a:ea typeface="맑은 고딕" pitchFamily="50" charset="-127"/>
                              <a:cs typeface="Courier New" pitchFamily="49" charset="0"/>
                            </a:rPr>
                            <m:t>𝑇</m:t>
                          </m:r>
                        </m:e>
                        <m:sub>
                          <m:r>
                            <a:rPr lang="en-HK" altLang="ko-KR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맑은 고딕" pitchFamily="50" charset="-127"/>
                              <a:cs typeface="Courier New" pitchFamily="49" charset="0"/>
                            </a:rPr>
                            <m:t>𝑀</m:t>
                          </m:r>
                        </m:sub>
                      </m:sSub>
                      <m:r>
                        <a:rPr lang="en-US" altLang="ko-KR" sz="1600" i="1" smtClean="0">
                          <a:solidFill>
                            <a:prstClr val="black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+(</m:t>
                      </m:r>
                      <m:sSub>
                        <m:sSubPr>
                          <m:ctrlPr>
                            <a:rPr lang="en-US" altLang="ko-KR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맑은 고딕" pitchFamily="50" charset="-127"/>
                              <a:cs typeface="Courier New" pitchFamily="49" charset="0"/>
                            </a:rPr>
                          </m:ctrlPr>
                        </m:sSubPr>
                        <m:e>
                          <m:r>
                            <a:rPr lang="en-US" altLang="ko-KR" sz="16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맑은 고딕" pitchFamily="50" charset="-127"/>
                              <a:cs typeface="Courier New" pitchFamily="49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ko-KR" sz="16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맑은 고딕" pitchFamily="50" charset="-127"/>
                              <a:cs typeface="Courier New" pitchFamily="49" charset="0"/>
                            </a:rPr>
                            <m:t>𝑀𝑖𝑠𝑠</m:t>
                          </m:r>
                        </m:sub>
                      </m:sSub>
                      <m:r>
                        <a:rPr lang="en-US" altLang="ko-KR" sz="1600" i="1" smtClean="0">
                          <a:solidFill>
                            <a:prstClr val="black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∗</m:t>
                      </m:r>
                      <m:sSub>
                        <m:sSubPr>
                          <m:ctrlPr>
                            <a:rPr lang="en-US" altLang="ko-KR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맑은 고딕" pitchFamily="50" charset="-127"/>
                              <a:cs typeface="Courier New" pitchFamily="49" charset="0"/>
                            </a:rPr>
                          </m:ctrlPr>
                        </m:sSubPr>
                        <m:e>
                          <m:r>
                            <a:rPr lang="en-US" altLang="ko-KR" sz="16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맑은 고딕" pitchFamily="50" charset="-127"/>
                              <a:cs typeface="Courier New" pitchFamily="49" charset="0"/>
                            </a:rPr>
                            <m:t>𝑇</m:t>
                          </m:r>
                        </m:e>
                        <m:sub>
                          <m:r>
                            <a:rPr lang="en-US" altLang="ko-KR" sz="16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맑은 고딕" pitchFamily="50" charset="-127"/>
                              <a:cs typeface="Courier New" pitchFamily="49" charset="0"/>
                            </a:rPr>
                            <m:t>𝐷</m:t>
                          </m:r>
                        </m:sub>
                      </m:sSub>
                      <m:r>
                        <a:rPr lang="en-US" altLang="ko-KR" sz="1600" i="1" smtClean="0">
                          <a:solidFill>
                            <a:prstClr val="black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)</m:t>
                      </m:r>
                    </m:oMath>
                  </m:oMathPara>
                </a14:m>
                <a:endParaRPr lang="en-US" altLang="ko-KR" sz="1600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endParaRPr>
              </a:p>
            </p:txBody>
          </p:sp>
        </mc:Choice>
        <mc:Fallback xmlns="">
          <p:sp>
            <p:nvSpPr>
              <p:cNvPr id="6" name="직사각형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348880"/>
                <a:ext cx="381642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표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76941166"/>
                  </p:ext>
                </p:extLst>
              </p:nvPr>
            </p:nvGraphicFramePr>
            <p:xfrm>
              <a:off x="1187624" y="2996952"/>
              <a:ext cx="6696744" cy="1524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8656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51018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44016"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 err="1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Argue</a:t>
                          </a:r>
                          <a:r>
                            <a:rPr lang="en-US" altLang="ko-KR" sz="1400" baseline="0" dirty="0" err="1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ment</a:t>
                          </a:r>
                          <a:endParaRPr lang="ko-KR" altLang="en-US" sz="1400" dirty="0">
                            <a:solidFill>
                              <a:schemeClr val="bg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Meaning</a:t>
                          </a:r>
                          <a:endParaRPr lang="ko-KR" altLang="en-US" sz="1400" dirty="0">
                            <a:solidFill>
                              <a:schemeClr val="bg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7248">
                    <a:tc>
                      <a:txBody>
                        <a:bodyPr/>
                        <a:lstStyle/>
                        <a:p>
                          <a:pPr latinLnBrk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  <m:t>𝑀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>
                              <a:latin typeface="맑은 고딕" pitchFamily="50" charset="-127"/>
                              <a:ea typeface="맑은 고딕" pitchFamily="50" charset="-127"/>
                            </a:rPr>
                            <a:t>The</a:t>
                          </a:r>
                          <a:r>
                            <a:rPr lang="en-US" altLang="ko-KR" sz="1400" baseline="0" dirty="0">
                              <a:latin typeface="맑은 고딕" pitchFamily="50" charset="-127"/>
                              <a:ea typeface="맑은 고딕" pitchFamily="50" charset="-127"/>
                            </a:rPr>
                            <a:t> cost of accessing memory</a:t>
                          </a:r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latinLnBrk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  <m:t>𝐷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>
                              <a:latin typeface="맑은 고딕" pitchFamily="50" charset="-127"/>
                              <a:ea typeface="맑은 고딕" pitchFamily="50" charset="-127"/>
                            </a:rPr>
                            <a:t>The cost of accessing disk</a:t>
                          </a:r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65720">
                    <a:tc>
                      <a:txBody>
                        <a:bodyPr/>
                        <a:lstStyle/>
                        <a:p>
                          <a:pPr latinLnBrk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  <m:t>𝐻𝑖𝑡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>
                              <a:latin typeface="맑은 고딕" pitchFamily="50" charset="-127"/>
                              <a:ea typeface="맑은 고딕" pitchFamily="50" charset="-127"/>
                            </a:rPr>
                            <a:t>The probability</a:t>
                          </a:r>
                          <a:r>
                            <a:rPr lang="en-US" altLang="ko-KR" sz="1400" baseline="0" dirty="0">
                              <a:latin typeface="맑은 고딕" pitchFamily="50" charset="-127"/>
                              <a:ea typeface="맑은 고딕" pitchFamily="50" charset="-127"/>
                            </a:rPr>
                            <a:t> of finding the data item in the cache(a hit)</a:t>
                          </a:r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48952">
                    <a:tc>
                      <a:txBody>
                        <a:bodyPr/>
                        <a:lstStyle/>
                        <a:p>
                          <a:pPr latinLnBrk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altLang="ko-KR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맑은 고딕" pitchFamily="50" charset="-127"/>
                                        <a:cs typeface="Courier New" pitchFamily="49" charset="0"/>
                                      </a:rPr>
                                      <m:t>𝑀𝑖𝑠𝑠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>
                              <a:latin typeface="맑은 고딕" pitchFamily="50" charset="-127"/>
                              <a:ea typeface="맑은 고딕" pitchFamily="50" charset="-127"/>
                            </a:rPr>
                            <a:t>The probability</a:t>
                          </a:r>
                          <a:r>
                            <a:rPr lang="en-US" altLang="ko-KR" sz="1400" baseline="0" dirty="0">
                              <a:latin typeface="맑은 고딕" pitchFamily="50" charset="-127"/>
                              <a:ea typeface="맑은 고딕" pitchFamily="50" charset="-127"/>
                            </a:rPr>
                            <a:t> of not finding the data in the cache(a miss)</a:t>
                          </a:r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표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76941166"/>
                  </p:ext>
                </p:extLst>
              </p:nvPr>
            </p:nvGraphicFramePr>
            <p:xfrm>
              <a:off x="1187624" y="2996952"/>
              <a:ext cx="6696744" cy="1524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8656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51018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04800"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 err="1" smtClean="0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Argue</a:t>
                          </a:r>
                          <a:r>
                            <a:rPr lang="en-US" altLang="ko-KR" sz="1400" baseline="0" dirty="0" err="1" smtClean="0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ment</a:t>
                          </a:r>
                          <a:endParaRPr lang="ko-KR" altLang="en-US" sz="1400" dirty="0">
                            <a:solidFill>
                              <a:schemeClr val="bg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 smtClean="0">
                              <a:solidFill>
                                <a:schemeClr val="bg1"/>
                              </a:solidFill>
                              <a:latin typeface="맑은 고딕" pitchFamily="50" charset="-127"/>
                              <a:ea typeface="맑은 고딕" pitchFamily="50" charset="-127"/>
                            </a:rPr>
                            <a:t>Meaning</a:t>
                          </a:r>
                          <a:endParaRPr lang="ko-KR" altLang="en-US" sz="1400" dirty="0">
                            <a:solidFill>
                              <a:schemeClr val="bg1"/>
                            </a:solidFill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13" t="-102000" r="-465128" b="-32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 smtClean="0">
                              <a:latin typeface="맑은 고딕" pitchFamily="50" charset="-127"/>
                              <a:ea typeface="맑은 고딕" pitchFamily="50" charset="-127"/>
                            </a:rPr>
                            <a:t>The</a:t>
                          </a:r>
                          <a:r>
                            <a:rPr lang="en-US" altLang="ko-KR" sz="1400" baseline="0" dirty="0" smtClean="0">
                              <a:latin typeface="맑은 고딕" pitchFamily="50" charset="-127"/>
                              <a:ea typeface="맑은 고딕" pitchFamily="50" charset="-127"/>
                            </a:rPr>
                            <a:t> cost of accessing memory</a:t>
                          </a:r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13" t="-198039" r="-465128" b="-2156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 smtClean="0">
                              <a:latin typeface="맑은 고딕" pitchFamily="50" charset="-127"/>
                              <a:ea typeface="맑은 고딕" pitchFamily="50" charset="-127"/>
                            </a:rPr>
                            <a:t>The cost of accessing disk</a:t>
                          </a:r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13" t="-304000" r="-465128" b="-1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 smtClean="0">
                              <a:latin typeface="맑은 고딕" pitchFamily="50" charset="-127"/>
                              <a:ea typeface="맑은 고딕" pitchFamily="50" charset="-127"/>
                            </a:rPr>
                            <a:t>The probability</a:t>
                          </a:r>
                          <a:r>
                            <a:rPr lang="en-US" altLang="ko-KR" sz="1400" baseline="0" dirty="0" smtClean="0">
                              <a:latin typeface="맑은 고딕" pitchFamily="50" charset="-127"/>
                              <a:ea typeface="맑은 고딕" pitchFamily="50" charset="-127"/>
                            </a:rPr>
                            <a:t> of finding the data item in the cache(a hit)</a:t>
                          </a:r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13" t="-404000" r="-465128" b="-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latinLnBrk="1"/>
                          <a:r>
                            <a:rPr lang="en-US" altLang="ko-KR" sz="1400" dirty="0" smtClean="0">
                              <a:latin typeface="맑은 고딕" pitchFamily="50" charset="-127"/>
                              <a:ea typeface="맑은 고딕" pitchFamily="50" charset="-127"/>
                            </a:rPr>
                            <a:t>The probability</a:t>
                          </a:r>
                          <a:r>
                            <a:rPr lang="en-US" altLang="ko-KR" sz="1400" baseline="0" dirty="0" smtClean="0">
                              <a:latin typeface="맑은 고딕" pitchFamily="50" charset="-127"/>
                              <a:ea typeface="맑은 고딕" pitchFamily="50" charset="-127"/>
                            </a:rPr>
                            <a:t> of not finding the data in the cache(a miss)</a:t>
                          </a:r>
                          <a:endParaRPr lang="ko-KR" altLang="en-US" sz="1400" dirty="0">
                            <a:latin typeface="맑은 고딕" pitchFamily="50" charset="-127"/>
                            <a:ea typeface="맑은 고딕" pitchFamily="50" charset="-127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6588972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Prefetching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OS predicts that a page will be used, and thus brings it in beforehand.</a:t>
            </a:r>
          </a:p>
          <a:p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2775883" y="2119021"/>
            <a:ext cx="2989602" cy="1531711"/>
            <a:chOff x="1619672" y="2183759"/>
            <a:chExt cx="4896544" cy="2279301"/>
          </a:xfrm>
        </p:grpSpPr>
        <p:sp>
          <p:nvSpPr>
            <p:cNvPr id="7" name="직사각형 6"/>
            <p:cNvSpPr/>
            <p:nvPr/>
          </p:nvSpPr>
          <p:spPr>
            <a:xfrm rot="5400000">
              <a:off x="3527884" y="944724"/>
              <a:ext cx="1080120" cy="48965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/>
              <a:endParaRPr lang="ko-KR" altLang="en-US" sz="12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 rot="5400000">
              <a:off x="1452669" y="3176972"/>
              <a:ext cx="972108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 rot="5400000">
              <a:off x="1939610" y="3176972"/>
              <a:ext cx="972108" cy="43204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 rot="5400000">
              <a:off x="2460781" y="3176972"/>
              <a:ext cx="972108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3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 rot="5400000">
              <a:off x="2964837" y="3176972"/>
              <a:ext cx="972108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4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 rot="5400000">
              <a:off x="3468893" y="3176972"/>
              <a:ext cx="972108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5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 rot="5400000">
              <a:off x="5598114" y="3176972"/>
              <a:ext cx="972108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n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4" name="아래쪽 화살표 13"/>
            <p:cNvSpPr/>
            <p:nvPr/>
          </p:nvSpPr>
          <p:spPr>
            <a:xfrm>
              <a:off x="1823097" y="2463856"/>
              <a:ext cx="216024" cy="432048"/>
            </a:xfrm>
            <a:prstGeom prst="downArrow">
              <a:avLst/>
            </a:prstGeom>
            <a:solidFill>
              <a:srgbClr val="FF0000"/>
            </a:solidFill>
            <a:ln w="9525"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/>
              <a:endParaRPr lang="ko-KR" altLang="en-US" sz="12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86529" y="2183759"/>
              <a:ext cx="3935297" cy="41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1 is brought into memory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39105" y="4005065"/>
              <a:ext cx="2811902" cy="45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Physical Memory</a:t>
              </a:r>
              <a:endParaRPr lang="ko-KR" altLang="en-US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644007" y="3140968"/>
              <a:ext cx="1058778" cy="412196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prstClr val="black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…</a:t>
              </a:r>
            </a:p>
          </p:txBody>
        </p:sp>
      </p:grpSp>
      <p:sp>
        <p:nvSpPr>
          <p:cNvPr id="18" name="순서도: 자기 디스크 17"/>
          <p:cNvSpPr/>
          <p:nvPr/>
        </p:nvSpPr>
        <p:spPr>
          <a:xfrm>
            <a:off x="3252118" y="4010974"/>
            <a:ext cx="1961348" cy="1152128"/>
          </a:xfrm>
          <a:prstGeom prst="flowChartMagneticDisk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endParaRPr lang="ko-KR" altLang="en-US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63084" y="5163102"/>
            <a:ext cx="1077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Secondary</a:t>
            </a:r>
          </a:p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Storage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직사각형 22"/>
          <p:cNvSpPr/>
          <p:nvPr/>
        </p:nvSpPr>
        <p:spPr>
          <a:xfrm rot="5400000">
            <a:off x="3394548" y="4637760"/>
            <a:ext cx="653265" cy="26378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1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5" name="직사각형 24"/>
          <p:cNvSpPr/>
          <p:nvPr/>
        </p:nvSpPr>
        <p:spPr>
          <a:xfrm rot="5400000">
            <a:off x="3658338" y="4637759"/>
            <a:ext cx="653265" cy="26378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2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" name="직사각형 25"/>
          <p:cNvSpPr/>
          <p:nvPr/>
        </p:nvSpPr>
        <p:spPr>
          <a:xfrm rot="5400000">
            <a:off x="3922127" y="4637760"/>
            <a:ext cx="653265" cy="26378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3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7" name="직사각형 26"/>
          <p:cNvSpPr/>
          <p:nvPr/>
        </p:nvSpPr>
        <p:spPr>
          <a:xfrm rot="5400000">
            <a:off x="4185916" y="4637760"/>
            <a:ext cx="653265" cy="26378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4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40302" y="4515030"/>
            <a:ext cx="646441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</a:t>
            </a:r>
          </a:p>
        </p:txBody>
      </p:sp>
      <p:sp>
        <p:nvSpPr>
          <p:cNvPr id="31" name="아래쪽 화살표 30"/>
          <p:cNvSpPr/>
          <p:nvPr/>
        </p:nvSpPr>
        <p:spPr>
          <a:xfrm>
            <a:off x="3630152" y="4139135"/>
            <a:ext cx="131894" cy="290340"/>
          </a:xfrm>
          <a:prstGeom prst="downArrow">
            <a:avLst/>
          </a:prstGeom>
          <a:solidFill>
            <a:srgbClr val="FF0000"/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2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2" name="아래쪽 화살표 31"/>
          <p:cNvSpPr/>
          <p:nvPr/>
        </p:nvSpPr>
        <p:spPr>
          <a:xfrm>
            <a:off x="3887544" y="4139135"/>
            <a:ext cx="131894" cy="290340"/>
          </a:xfrm>
          <a:prstGeom prst="downArrow">
            <a:avLst/>
          </a:prstGeom>
          <a:solidFill>
            <a:srgbClr val="FF0000"/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2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1728479" y="5733256"/>
            <a:ext cx="5040560" cy="504056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2 likely </a:t>
            </a:r>
            <a:r>
              <a:rPr lang="en-US" altLang="ko-KR" sz="1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soon be accessed</a:t>
            </a:r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 and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thus should be brought into memory too</a:t>
            </a:r>
          </a:p>
        </p:txBody>
      </p:sp>
    </p:spTree>
    <p:extLst>
      <p:ext uri="{BB962C8B-B14F-4D97-AF65-F5344CB8AC3E}">
        <p14:creationId xmlns:p14="http://schemas.microsoft.com/office/powerpoint/2010/main" val="3727879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Clustering, Grouping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Collect a number of </a:t>
            </a:r>
            <a:r>
              <a:rPr lang="en-US" altLang="ko-KR" dirty="0">
                <a:solidFill>
                  <a:schemeClr val="accent6"/>
                </a:solidFill>
              </a:rPr>
              <a:t>pending writes </a:t>
            </a:r>
            <a:r>
              <a:rPr lang="en-US" altLang="ko-KR" dirty="0"/>
              <a:t>together in memory and write them to disk in </a:t>
            </a:r>
            <a:r>
              <a:rPr lang="en-US" altLang="ko-KR" dirty="0">
                <a:solidFill>
                  <a:schemeClr val="accent6"/>
                </a:solidFill>
              </a:rPr>
              <a:t>one write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Perform a </a:t>
            </a:r>
            <a:r>
              <a:rPr lang="en-US" altLang="ko-KR" b="1" u="sng" dirty="0"/>
              <a:t>single large write</a:t>
            </a:r>
            <a:r>
              <a:rPr lang="en-US" altLang="ko-KR" dirty="0"/>
              <a:t> more efficiently than </a:t>
            </a:r>
            <a:r>
              <a:rPr lang="en-US" altLang="ko-KR" b="1" u="sng" dirty="0"/>
              <a:t>many small ones</a:t>
            </a:r>
            <a:r>
              <a:rPr lang="en-US" altLang="ko-KR" dirty="0"/>
              <a:t>.</a:t>
            </a:r>
          </a:p>
          <a:p>
            <a:pPr lvl="1"/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2802149" y="2643231"/>
            <a:ext cx="2989602" cy="1562838"/>
            <a:chOff x="1619672" y="2065433"/>
            <a:chExt cx="4896544" cy="2325620"/>
          </a:xfrm>
        </p:grpSpPr>
        <p:sp>
          <p:nvSpPr>
            <p:cNvPr id="7" name="직사각형 6"/>
            <p:cNvSpPr/>
            <p:nvPr/>
          </p:nvSpPr>
          <p:spPr>
            <a:xfrm rot="5400000">
              <a:off x="3527884" y="944724"/>
              <a:ext cx="1080120" cy="48965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/>
              <a:endParaRPr lang="ko-KR" altLang="en-US" sz="12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 rot="5400000">
              <a:off x="1452669" y="3176972"/>
              <a:ext cx="972108" cy="43204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1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 rot="5400000">
              <a:off x="1939610" y="3176972"/>
              <a:ext cx="972108" cy="43204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2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 rot="5400000">
              <a:off x="2460781" y="3176972"/>
              <a:ext cx="972108" cy="43204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3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 rot="5400000">
              <a:off x="2964837" y="3176972"/>
              <a:ext cx="972108" cy="43204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4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 rot="5400000">
              <a:off x="3468893" y="3176972"/>
              <a:ext cx="972108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5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 rot="5400000">
              <a:off x="5598114" y="3176972"/>
              <a:ext cx="972108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n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4" name="아래쪽 화살표 13"/>
            <p:cNvSpPr/>
            <p:nvPr/>
          </p:nvSpPr>
          <p:spPr>
            <a:xfrm>
              <a:off x="2317652" y="2463856"/>
              <a:ext cx="216024" cy="432048"/>
            </a:xfrm>
            <a:prstGeom prst="downArrow">
              <a:avLst/>
            </a:prstGeom>
            <a:solidFill>
              <a:srgbClr val="FF0000"/>
            </a:solidFill>
            <a:ln w="9525"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/>
              <a:endParaRPr lang="ko-KR" altLang="en-US" sz="12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677947" y="2065433"/>
              <a:ext cx="1988967" cy="412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Pending writes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689351" y="3933058"/>
              <a:ext cx="2811903" cy="45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Physical Memory</a:t>
              </a:r>
              <a:endParaRPr lang="ko-KR" altLang="en-US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644007" y="3140968"/>
              <a:ext cx="1058778" cy="412196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prstClr val="black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…</a:t>
              </a:r>
            </a:p>
          </p:txBody>
        </p:sp>
        <p:sp>
          <p:nvSpPr>
            <p:cNvPr id="28" name="아래쪽 화살표 27"/>
            <p:cNvSpPr/>
            <p:nvPr/>
          </p:nvSpPr>
          <p:spPr>
            <a:xfrm>
              <a:off x="3342877" y="2463856"/>
              <a:ext cx="216024" cy="432048"/>
            </a:xfrm>
            <a:prstGeom prst="downArrow">
              <a:avLst/>
            </a:prstGeom>
            <a:solidFill>
              <a:srgbClr val="FF0000"/>
            </a:solidFill>
            <a:ln w="9525"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/>
              <a:endParaRPr lang="ko-KR" altLang="en-US" sz="12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29" name="아래쪽 화살표 28"/>
            <p:cNvSpPr/>
            <p:nvPr/>
          </p:nvSpPr>
          <p:spPr>
            <a:xfrm>
              <a:off x="2850228" y="2463856"/>
              <a:ext cx="216024" cy="432048"/>
            </a:xfrm>
            <a:prstGeom prst="downArrow">
              <a:avLst/>
            </a:prstGeom>
            <a:solidFill>
              <a:srgbClr val="FF0000"/>
            </a:solidFill>
            <a:ln w="9525"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/>
              <a:endParaRPr lang="ko-KR" altLang="en-US" sz="12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3" name="아래쪽 화살표 32"/>
            <p:cNvSpPr/>
            <p:nvPr/>
          </p:nvSpPr>
          <p:spPr>
            <a:xfrm>
              <a:off x="1830710" y="2463856"/>
              <a:ext cx="216024" cy="432048"/>
            </a:xfrm>
            <a:prstGeom prst="downArrow">
              <a:avLst/>
            </a:prstGeom>
            <a:solidFill>
              <a:srgbClr val="FF0000"/>
            </a:solidFill>
            <a:ln w="9525"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/>
              <a:endParaRPr lang="ko-KR" altLang="en-US" sz="12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</p:grpSp>
      <p:sp>
        <p:nvSpPr>
          <p:cNvPr id="18" name="순서도: 자기 디스크 17"/>
          <p:cNvSpPr/>
          <p:nvPr/>
        </p:nvSpPr>
        <p:spPr>
          <a:xfrm>
            <a:off x="3307329" y="4337701"/>
            <a:ext cx="1961348" cy="1152128"/>
          </a:xfrm>
          <a:prstGeom prst="flowChartMagneticDisk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endParaRPr lang="ko-KR" altLang="en-US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18295" y="5489829"/>
            <a:ext cx="1077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Secondary</a:t>
            </a:r>
          </a:p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Storage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 rot="5400000">
            <a:off x="3449759" y="4964487"/>
            <a:ext cx="653265" cy="2637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1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1" name="직사각형 20"/>
          <p:cNvSpPr/>
          <p:nvPr/>
        </p:nvSpPr>
        <p:spPr>
          <a:xfrm rot="5400000">
            <a:off x="3713549" y="4964486"/>
            <a:ext cx="653265" cy="2637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2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2" name="직사각형 21"/>
          <p:cNvSpPr/>
          <p:nvPr/>
        </p:nvSpPr>
        <p:spPr>
          <a:xfrm rot="5400000">
            <a:off x="3977338" y="4964487"/>
            <a:ext cx="653265" cy="2637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3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3" name="직사각형 22"/>
          <p:cNvSpPr/>
          <p:nvPr/>
        </p:nvSpPr>
        <p:spPr>
          <a:xfrm rot="5400000">
            <a:off x="4241127" y="4964487"/>
            <a:ext cx="653265" cy="2637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4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95513" y="4841757"/>
            <a:ext cx="646441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</a:t>
            </a:r>
          </a:p>
        </p:txBody>
      </p:sp>
      <p:cxnSp>
        <p:nvCxnSpPr>
          <p:cNvPr id="35" name="직선 연결선 34"/>
          <p:cNvCxnSpPr/>
          <p:nvPr/>
        </p:nvCxnSpPr>
        <p:spPr>
          <a:xfrm>
            <a:off x="3360197" y="3946681"/>
            <a:ext cx="735868" cy="775063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083850" y="4103840"/>
            <a:ext cx="1421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write in </a:t>
            </a:r>
            <a:r>
              <a:rPr lang="en-US" altLang="ko-KR" sz="1200" dirty="0">
                <a:solidFill>
                  <a:srgbClr val="F79646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one write</a:t>
            </a:r>
            <a:endParaRPr lang="ko-KR" altLang="en-US" sz="1200" dirty="0">
              <a:solidFill>
                <a:srgbClr val="F79646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7472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Thrashing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Memory is </a:t>
            </a:r>
            <a:r>
              <a:rPr lang="en-US" altLang="ko-KR" dirty="0">
                <a:solidFill>
                  <a:schemeClr val="accent6"/>
                </a:solidFill>
              </a:rPr>
              <a:t>oversubscribed</a:t>
            </a:r>
            <a:r>
              <a:rPr lang="en-US" altLang="ko-KR" dirty="0"/>
              <a:t> and the memory demand of the set of running processes </a:t>
            </a:r>
            <a:r>
              <a:rPr lang="en-US" altLang="ko-KR" dirty="0">
                <a:solidFill>
                  <a:schemeClr val="accent6"/>
                </a:solidFill>
              </a:rPr>
              <a:t>exceeds</a:t>
            </a:r>
            <a:r>
              <a:rPr lang="en-US" altLang="ko-KR" dirty="0"/>
              <a:t> the available physical memory.</a:t>
            </a:r>
          </a:p>
          <a:p>
            <a:pPr lvl="1"/>
            <a:r>
              <a:rPr lang="en-US" altLang="ko-KR" dirty="0"/>
              <a:t>Decide not to run a subset of processes.</a:t>
            </a:r>
          </a:p>
          <a:p>
            <a:pPr lvl="1"/>
            <a:r>
              <a:rPr lang="en-US" altLang="ko-KR" dirty="0"/>
              <a:t>Reduced set of processes working sets fit in memory.</a:t>
            </a:r>
          </a:p>
          <a:p>
            <a:pPr lvl="1"/>
            <a:endParaRPr lang="en-US" altLang="ko-KR" dirty="0"/>
          </a:p>
          <a:p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3167760" y="3212976"/>
            <a:ext cx="0" cy="2016224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3167760" y="5229200"/>
            <a:ext cx="2664296" cy="0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자유형 13"/>
          <p:cNvSpPr/>
          <p:nvPr/>
        </p:nvSpPr>
        <p:spPr>
          <a:xfrm>
            <a:off x="3455792" y="4272779"/>
            <a:ext cx="1857555" cy="959071"/>
          </a:xfrm>
          <a:custGeom>
            <a:avLst/>
            <a:gdLst>
              <a:gd name="connsiteX0" fmla="*/ 0 w 1857555"/>
              <a:gd name="connsiteY0" fmla="*/ 959071 h 959071"/>
              <a:gd name="connsiteX1" fmla="*/ 414068 w 1857555"/>
              <a:gd name="connsiteY1" fmla="*/ 498995 h 959071"/>
              <a:gd name="connsiteX2" fmla="*/ 1541253 w 1857555"/>
              <a:gd name="connsiteY2" fmla="*/ 4414 h 959071"/>
              <a:gd name="connsiteX3" fmla="*/ 1587260 w 1857555"/>
              <a:gd name="connsiteY3" fmla="*/ 798044 h 959071"/>
              <a:gd name="connsiteX4" fmla="*/ 1857555 w 1857555"/>
              <a:gd name="connsiteY4" fmla="*/ 947569 h 959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7555" h="959071">
                <a:moveTo>
                  <a:pt x="0" y="959071"/>
                </a:moveTo>
                <a:cubicBezTo>
                  <a:pt x="78596" y="808587"/>
                  <a:pt x="157193" y="658104"/>
                  <a:pt x="414068" y="498995"/>
                </a:cubicBezTo>
                <a:cubicBezTo>
                  <a:pt x="670943" y="339886"/>
                  <a:pt x="1345721" y="-45428"/>
                  <a:pt x="1541253" y="4414"/>
                </a:cubicBezTo>
                <a:cubicBezTo>
                  <a:pt x="1736785" y="54255"/>
                  <a:pt x="1534543" y="640851"/>
                  <a:pt x="1587260" y="798044"/>
                </a:cubicBezTo>
                <a:cubicBezTo>
                  <a:pt x="1639977" y="955236"/>
                  <a:pt x="1748766" y="951402"/>
                  <a:pt x="1857555" y="94756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5039968" y="4005064"/>
            <a:ext cx="0" cy="288032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5616032" y="4005064"/>
            <a:ext cx="0" cy="288032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5039968" y="4149080"/>
            <a:ext cx="576064" cy="0"/>
          </a:xfrm>
          <a:prstGeom prst="line">
            <a:avLst/>
          </a:prstGeom>
          <a:ln w="12700">
            <a:solidFill>
              <a:srgbClr val="FF0000"/>
            </a:solidFill>
            <a:headEnd type="stealth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918956" y="3777069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Trashing</a:t>
            </a:r>
            <a:endParaRPr lang="ko-KR" altLang="en-US" sz="12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03664" y="3140967"/>
            <a:ext cx="88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CPU</a:t>
            </a:r>
          </a:p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Utilization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86675" y="5229200"/>
            <a:ext cx="22573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Degree of multiprogramming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930829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736054"/>
            <a:ext cx="8786812" cy="5501258"/>
          </a:xfrm>
        </p:spPr>
        <p:txBody>
          <a:bodyPr/>
          <a:lstStyle/>
          <a:p>
            <a:r>
              <a:rPr lang="en-HK" dirty="0"/>
              <a:t>Swapping</a:t>
            </a:r>
          </a:p>
          <a:p>
            <a:pPr lvl="1"/>
            <a:r>
              <a:rPr lang="en-US" dirty="0"/>
              <a:t>Reserve some space on the disk for moving pages back and forth.</a:t>
            </a:r>
          </a:p>
          <a:p>
            <a:pPr lvl="1"/>
            <a:r>
              <a:rPr lang="en-US" dirty="0"/>
              <a:t>The OS moves out pages to make room for the new pages when there is not enough memory space</a:t>
            </a:r>
          </a:p>
          <a:p>
            <a:pPr lvl="1"/>
            <a:r>
              <a:rPr lang="en-HK" dirty="0"/>
              <a:t>Page fault occurs when accessing a page not in memory but in the swap area</a:t>
            </a:r>
            <a:endParaRPr lang="en-US" dirty="0"/>
          </a:p>
          <a:p>
            <a:r>
              <a:rPr lang="en-HK" dirty="0"/>
              <a:t>Page Replacing</a:t>
            </a:r>
          </a:p>
          <a:p>
            <a:pPr lvl="1"/>
            <a:r>
              <a:rPr lang="en-HK" altLang="ko-KR" dirty="0"/>
              <a:t>When to replace:  LW/HW </a:t>
            </a:r>
            <a:r>
              <a:rPr lang="en-HK" altLang="ko-KR"/>
              <a:t>eviction </a:t>
            </a:r>
            <a:endParaRPr lang="en-HK" altLang="ko-KR" dirty="0"/>
          </a:p>
          <a:p>
            <a:pPr lvl="1"/>
            <a:r>
              <a:rPr lang="en-HK" altLang="ko-KR" dirty="0"/>
              <a:t>How to replace: LRU</a:t>
            </a:r>
            <a:endParaRPr lang="en-US" altLang="ko-KR" dirty="0"/>
          </a:p>
          <a:p>
            <a:r>
              <a:rPr lang="en-US" dirty="0"/>
              <a:t>Next: Concurrency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5739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2780928"/>
            <a:ext cx="7920880" cy="532730"/>
          </a:xfrm>
          <a:prstGeom prst="roundRect">
            <a:avLst/>
          </a:prstGeom>
          <a:solidFill>
            <a:schemeClr val="bg1"/>
          </a:solidFill>
          <a:ln w="444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5362" name="TextBox 41"/>
          <p:cNvSpPr txBox="1">
            <a:spLocks noChangeArrowheads="1"/>
          </p:cNvSpPr>
          <p:nvPr/>
        </p:nvSpPr>
        <p:spPr bwMode="auto">
          <a:xfrm>
            <a:off x="611560" y="44624"/>
            <a:ext cx="70214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600" b="1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Course </a:t>
            </a:r>
            <a:r>
              <a:rPr lang="en-US" altLang="zh-CN" sz="3200" dirty="0">
                <a:latin typeface="Times New Roman" panose="02020603050405020304" pitchFamily="18" charset="0"/>
                <a:ea typeface="GungsuhChe" pitchFamily="49" charset="-128"/>
                <a:cs typeface="Times New Roman" panose="02020603050405020304" pitchFamily="18" charset="0"/>
              </a:rPr>
              <a:t>Organization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(Bottom-up)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363" name="Straight Arrow Connector 10"/>
          <p:cNvCxnSpPr>
            <a:cxnSpLocks noChangeShapeType="1"/>
          </p:cNvCxnSpPr>
          <p:nvPr/>
        </p:nvCxnSpPr>
        <p:spPr bwMode="auto">
          <a:xfrm flipV="1">
            <a:off x="381000" y="2387600"/>
            <a:ext cx="0" cy="24415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4" name="Group 33"/>
          <p:cNvGrpSpPr/>
          <p:nvPr/>
        </p:nvGrpSpPr>
        <p:grpSpPr>
          <a:xfrm>
            <a:off x="749300" y="1125538"/>
            <a:ext cx="7578725" cy="5572125"/>
            <a:chOff x="749300" y="1125538"/>
            <a:chExt cx="7578725" cy="5572125"/>
          </a:xfrm>
        </p:grpSpPr>
        <p:grpSp>
          <p:nvGrpSpPr>
            <p:cNvPr id="35" name="Group 1"/>
            <p:cNvGrpSpPr>
              <a:grpSpLocks/>
            </p:cNvGrpSpPr>
            <p:nvPr/>
          </p:nvGrpSpPr>
          <p:grpSpPr bwMode="auto">
            <a:xfrm>
              <a:off x="749300" y="1125538"/>
              <a:ext cx="7578725" cy="5572125"/>
              <a:chOff x="825846" y="1132710"/>
              <a:chExt cx="7578379" cy="5572890"/>
            </a:xfrm>
          </p:grpSpPr>
          <p:grpSp>
            <p:nvGrpSpPr>
              <p:cNvPr id="39" name="Group 42"/>
              <p:cNvGrpSpPr>
                <a:grpSpLocks/>
              </p:cNvGrpSpPr>
              <p:nvPr/>
            </p:nvGrpSpPr>
            <p:grpSpPr bwMode="auto">
              <a:xfrm>
                <a:off x="838200" y="3424164"/>
                <a:ext cx="7543800" cy="2600189"/>
                <a:chOff x="838200" y="3420347"/>
                <a:chExt cx="7543800" cy="2855188"/>
              </a:xfrm>
            </p:grpSpPr>
            <p:sp>
              <p:nvSpPr>
                <p:cNvPr id="65" name="Rectangle 11"/>
                <p:cNvSpPr>
                  <a:spLocks noChangeArrowheads="1"/>
                </p:cNvSpPr>
                <p:nvPr/>
              </p:nvSpPr>
              <p:spPr bwMode="auto">
                <a:xfrm>
                  <a:off x="838200" y="4190915"/>
                  <a:ext cx="7543800" cy="1389306"/>
                </a:xfrm>
                <a:prstGeom prst="rect">
                  <a:avLst/>
                </a:prstGeom>
                <a:solidFill>
                  <a:schemeClr val="accent1">
                    <a:alpha val="20000"/>
                  </a:schemeClr>
                </a:solidFill>
                <a:ln w="22225" algn="ctr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6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838200" y="5768498"/>
                  <a:ext cx="7543800" cy="507037"/>
                </a:xfrm>
                <a:prstGeom prst="rect">
                  <a:avLst/>
                </a:prstGeom>
                <a:noFill/>
                <a:ln w="25400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400" b="0">
                      <a:latin typeface="Tahoma" panose="020B0604030504040204" pitchFamily="34" charset="0"/>
                    </a:rPr>
                    <a:t>System Calls (User-level Programming)</a:t>
                  </a: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7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3420347"/>
                  <a:ext cx="4114800" cy="40010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Process and CPU Scheduling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</p:grpSp>
          <p:grpSp>
            <p:nvGrpSpPr>
              <p:cNvPr id="40" name="Group 1"/>
              <p:cNvGrpSpPr>
                <a:grpSpLocks/>
              </p:cNvGrpSpPr>
              <p:nvPr/>
            </p:nvGrpSpPr>
            <p:grpSpPr bwMode="auto">
              <a:xfrm>
                <a:off x="825846" y="1132710"/>
                <a:ext cx="7556154" cy="4258441"/>
                <a:chOff x="825846" y="1131697"/>
                <a:chExt cx="7556154" cy="4676966"/>
              </a:xfrm>
            </p:grpSpPr>
            <p:sp>
              <p:nvSpPr>
                <p:cNvPr id="43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15887" y="3049751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Memory Management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44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3287829"/>
                  <a:ext cx="2039937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Virtualization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45" name="Straight Connector 7"/>
                <p:cNvCxnSpPr>
                  <a:cxnSpLocks noChangeShapeType="1"/>
                </p:cNvCxnSpPr>
                <p:nvPr/>
              </p:nvCxnSpPr>
              <p:spPr bwMode="auto">
                <a:xfrm>
                  <a:off x="2976563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46" name="Group 42"/>
                <p:cNvGrpSpPr>
                  <a:grpSpLocks/>
                </p:cNvGrpSpPr>
                <p:nvPr/>
              </p:nvGrpSpPr>
              <p:grpSpPr bwMode="auto">
                <a:xfrm>
                  <a:off x="825846" y="2027509"/>
                  <a:ext cx="7543800" cy="2109625"/>
                  <a:chOff x="825846" y="3475098"/>
                  <a:chExt cx="7543800" cy="2109994"/>
                </a:xfrm>
              </p:grpSpPr>
              <p:sp>
                <p:nvSpPr>
                  <p:cNvPr id="6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25846" y="4195788"/>
                    <a:ext cx="7543800" cy="1389304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4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10072" y="3475098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Thread   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cxnSp>
              <p:nvCxnSpPr>
                <p:cNvPr id="47" name="Straight Connector 37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8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04416" y="1367435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Race Conditions, Lock/Semaphore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0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1740227"/>
                  <a:ext cx="1905000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Concurrency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grpSp>
              <p:nvGrpSpPr>
                <p:cNvPr id="51" name="Group 42"/>
                <p:cNvGrpSpPr>
                  <a:grpSpLocks/>
                </p:cNvGrpSpPr>
                <p:nvPr/>
              </p:nvGrpSpPr>
              <p:grpSpPr bwMode="auto">
                <a:xfrm>
                  <a:off x="838200" y="1139710"/>
                  <a:ext cx="7543800" cy="3865050"/>
                  <a:chOff x="838200" y="4187628"/>
                  <a:chExt cx="7543800" cy="3865728"/>
                </a:xfrm>
              </p:grpSpPr>
              <p:sp>
                <p:nvSpPr>
                  <p:cNvPr id="6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38200" y="4187628"/>
                    <a:ext cx="7543800" cy="1389306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2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82926" y="7653256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IO Devices and Storage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sp>
              <p:nvSpPr>
                <p:cNvPr id="52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849312" y="4904144"/>
                  <a:ext cx="22907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Persistence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54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1131697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5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5252478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File System                                 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6" name="TextBox 2">
                  <a:extLst>
                    <a:ext uri="{FF2B5EF4-FFF2-40B4-BE49-F238E27FC236}">
                      <a16:creationId xmlns:a16="http://schemas.microsoft.com/office/drawing/2014/main" id="{A822F933-86CC-4D3B-8F4D-ADF1179849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1446" y="3028909"/>
                  <a:ext cx="919121" cy="439428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HW#4</a:t>
                  </a:r>
                </a:p>
              </p:txBody>
            </p:sp>
            <p:cxnSp>
              <p:nvCxnSpPr>
                <p:cNvPr id="57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7335838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8" name="Straight Connector 50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9" name="Straight Connector 51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1131698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60" name="TextBox 2">
                  <a:extLst>
                    <a:ext uri="{FF2B5EF4-FFF2-40B4-BE49-F238E27FC236}">
                      <a16:creationId xmlns:a16="http://schemas.microsoft.com/office/drawing/2014/main" id="{4A985E7A-07D9-428B-AAEC-3991306AE1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80335" y="4570394"/>
                  <a:ext cx="968331" cy="1116007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HW#2</a:t>
                  </a:r>
                  <a:r>
                    <a:rPr lang="en-US" altLang="zh-CN" sz="2000" dirty="0"/>
                    <a:t> </a:t>
                  </a:r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    &amp;</a:t>
                  </a:r>
                  <a:endParaRPr lang="en-US" altLang="zh-CN" sz="2000" dirty="0"/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Project</a:t>
                  </a:r>
                </a:p>
              </p:txBody>
            </p:sp>
          </p:grpSp>
          <p:pic>
            <p:nvPicPr>
              <p:cNvPr id="41" name="Picture 3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6059488"/>
                <a:ext cx="7566025" cy="646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C261D44-1D84-49AF-ACE7-3AF17D5BB2EA}"/>
                  </a:ext>
                </a:extLst>
              </p:cNvPr>
              <p:cNvCxnSpPr/>
              <p:nvPr/>
            </p:nvCxnSpPr>
            <p:spPr bwMode="auto">
              <a:xfrm>
                <a:off x="838545" y="5494171"/>
                <a:ext cx="7543456" cy="0"/>
              </a:xfrm>
              <a:prstGeom prst="line">
                <a:avLst/>
              </a:prstGeom>
              <a:solidFill>
                <a:schemeClr val="accent1"/>
              </a:solidFill>
              <a:ln w="31750" cap="flat" cmpd="sng" algn="ctr">
                <a:solidFill>
                  <a:schemeClr val="tx2">
                    <a:lumMod val="7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6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2975" y="3379788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HW#3</a:t>
              </a:r>
            </a:p>
          </p:txBody>
        </p:sp>
        <p:sp>
          <p:nvSpPr>
            <p:cNvPr id="38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2188" y="5581650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752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OS – Resource management via virtualization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8329" y="956433"/>
            <a:ext cx="2413471" cy="1680479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1400" dirty="0"/>
              <a:t>OS provides services via </a:t>
            </a:r>
            <a:r>
              <a:rPr lang="en-US" altLang="ko-KR" sz="1400" b="1" dirty="0"/>
              <a:t>System Call</a:t>
            </a:r>
            <a:r>
              <a:rPr lang="en-US" altLang="ko-KR" sz="1400" dirty="0"/>
              <a:t> (typically a few hundred) to run </a:t>
            </a:r>
            <a:r>
              <a:rPr lang="en-US" altLang="ko-KR" sz="1400" b="1" dirty="0"/>
              <a:t>process</a:t>
            </a:r>
            <a:r>
              <a:rPr lang="en-US" altLang="ko-KR" sz="1400" dirty="0"/>
              <a:t>, access memory/devices/files, etc. </a:t>
            </a:r>
          </a:p>
          <a:p>
            <a:pPr marL="457200" lvl="1" indent="0">
              <a:buNone/>
            </a:pPr>
            <a:endParaRPr lang="en-US" altLang="ko-KR" sz="1400" dirty="0"/>
          </a:p>
          <a:p>
            <a:pPr marL="457200" lvl="1" indent="0">
              <a:buNone/>
            </a:pPr>
            <a:endParaRPr lang="ko-KR" altLang="en-US" sz="1400" dirty="0"/>
          </a:p>
        </p:txBody>
      </p:sp>
      <p:sp>
        <p:nvSpPr>
          <p:cNvPr id="4" name="Rounded Rectangle 3"/>
          <p:cNvSpPr/>
          <p:nvPr/>
        </p:nvSpPr>
        <p:spPr>
          <a:xfrm>
            <a:off x="251520" y="962639"/>
            <a:ext cx="2341463" cy="1746297"/>
          </a:xfrm>
          <a:prstGeom prst="roundRect">
            <a:avLst/>
          </a:prstGeom>
          <a:solidFill>
            <a:schemeClr val="accent5">
              <a:lumMod val="40000"/>
              <a:lumOff val="60000"/>
              <a:alpha val="26000"/>
            </a:schemeClr>
          </a:solidFill>
          <a:ln w="952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HK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43808" y="830462"/>
            <a:ext cx="6120680" cy="5919617"/>
            <a:chOff x="2843808" y="830462"/>
            <a:chExt cx="6120680" cy="591961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43808" y="830462"/>
              <a:ext cx="6120680" cy="537016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3006445" y="6165304"/>
              <a:ext cx="5886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Design Of The Unix Operating System (Maurice Bach, 1986)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HK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내용 개체 틀 2"/>
          <p:cNvSpPr txBox="1">
            <a:spLocks/>
          </p:cNvSpPr>
          <p:nvPr/>
        </p:nvSpPr>
        <p:spPr bwMode="auto">
          <a:xfrm>
            <a:off x="107504" y="2934582"/>
            <a:ext cx="2808312" cy="3734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1pPr>
            <a:lvl2pPr marL="742950" indent="-28575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2pPr>
            <a:lvl3pPr marL="1143000" indent="-2286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3pPr>
            <a:lvl4pPr marL="1600200" indent="-2286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4pPr>
            <a:lvl5pPr marL="2057400" indent="-2286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ko-KR" sz="1400" kern="0" dirty="0"/>
              <a:t>The OS </a:t>
            </a:r>
            <a:r>
              <a:rPr lang="en-US" altLang="ko-KR" sz="1400" b="1" kern="0" dirty="0"/>
              <a:t>manages resources </a:t>
            </a:r>
            <a:r>
              <a:rPr lang="en-US" altLang="ko-KR" sz="1400" kern="0" dirty="0"/>
              <a:t>such as </a:t>
            </a:r>
            <a:r>
              <a:rPr lang="en-US" altLang="ko-KR" sz="1400" i="1" kern="0" dirty="0"/>
              <a:t>CPU</a:t>
            </a:r>
            <a:r>
              <a:rPr lang="en-US" altLang="ko-KR" sz="1400" kern="0" dirty="0"/>
              <a:t>, </a:t>
            </a:r>
            <a:r>
              <a:rPr lang="en-US" altLang="ko-KR" sz="1400" i="1" kern="0" dirty="0"/>
              <a:t>memory</a:t>
            </a:r>
            <a:r>
              <a:rPr lang="en-US" altLang="ko-KR" sz="1400" kern="0" dirty="0"/>
              <a:t> and </a:t>
            </a:r>
            <a:r>
              <a:rPr lang="en-US" altLang="ko-KR" sz="1400" i="1" kern="0" dirty="0"/>
              <a:t>disk</a:t>
            </a:r>
            <a:r>
              <a:rPr lang="en-US" altLang="ko-KR" sz="1400" kern="0" dirty="0"/>
              <a:t> via </a:t>
            </a:r>
            <a:r>
              <a:rPr lang="en-US" altLang="ko-KR" sz="1400" b="1" kern="0" dirty="0"/>
              <a:t>virtualization</a:t>
            </a:r>
            <a:r>
              <a:rPr lang="en-US" altLang="ko-KR" sz="1400" kern="0" dirty="0"/>
              <a:t>.</a:t>
            </a:r>
          </a:p>
          <a:p>
            <a:pPr indent="-285750"/>
            <a:r>
              <a:rPr lang="en-US" altLang="ko-KR" sz="1400" kern="0" dirty="0"/>
              <a:t>many programs to run (processes) </a:t>
            </a:r>
            <a:r>
              <a:rPr lang="en-US" altLang="ko-KR" sz="1400" kern="0" dirty="0">
                <a:sym typeface="Wingdings" pitchFamily="2" charset="2"/>
              </a:rPr>
              <a:t> Sharing the CPU</a:t>
            </a:r>
          </a:p>
          <a:p>
            <a:pPr indent="-285750"/>
            <a:r>
              <a:rPr lang="en-US" altLang="ko-KR" sz="1400" kern="0" dirty="0">
                <a:solidFill>
                  <a:srgbClr val="C00000"/>
                </a:solidFill>
                <a:sym typeface="Wingdings" pitchFamily="2" charset="2"/>
              </a:rPr>
              <a:t>many processes to </a:t>
            </a:r>
            <a:r>
              <a:rPr lang="en-US" altLang="ko-KR" sz="1400" i="1" kern="0" dirty="0">
                <a:solidFill>
                  <a:srgbClr val="C00000"/>
                </a:solidFill>
                <a:sym typeface="Wingdings" pitchFamily="2" charset="2"/>
              </a:rPr>
              <a:t>concurrently</a:t>
            </a:r>
            <a:r>
              <a:rPr lang="en-US" altLang="ko-KR" sz="1400" kern="0" dirty="0">
                <a:solidFill>
                  <a:srgbClr val="C00000"/>
                </a:solidFill>
                <a:sym typeface="Wingdings" pitchFamily="2" charset="2"/>
              </a:rPr>
              <a:t> access their own instructions and data  Sharing </a:t>
            </a:r>
            <a:r>
              <a:rPr lang="en-US" altLang="ko-KR" sz="1400" u="sng" kern="0" dirty="0">
                <a:solidFill>
                  <a:srgbClr val="C00000"/>
                </a:solidFill>
                <a:sym typeface="Wingdings" pitchFamily="2" charset="2"/>
              </a:rPr>
              <a:t>memory</a:t>
            </a:r>
          </a:p>
          <a:p>
            <a:pPr indent="-285750"/>
            <a:r>
              <a:rPr lang="en-US" altLang="ko-KR" sz="1400" kern="0" dirty="0">
                <a:sym typeface="Wingdings" pitchFamily="2" charset="2"/>
              </a:rPr>
              <a:t>many processes to access devices  Sharing </a:t>
            </a:r>
            <a:r>
              <a:rPr lang="en-US" altLang="ko-KR" sz="1400" u="sng" kern="0" dirty="0">
                <a:sym typeface="Wingdings" pitchFamily="2" charset="2"/>
              </a:rPr>
              <a:t>disks</a:t>
            </a:r>
          </a:p>
          <a:p>
            <a:pPr marL="457200" lvl="1" indent="0">
              <a:buNone/>
            </a:pPr>
            <a:endParaRPr lang="en-US" altLang="ko-KR" kern="0" dirty="0">
              <a:sym typeface="Wingdings" pitchFamily="2" charset="2"/>
            </a:endParaRPr>
          </a:p>
          <a:p>
            <a:endParaRPr lang="en-US" altLang="ko-KR" u="sng" kern="0" dirty="0"/>
          </a:p>
          <a:p>
            <a:pPr lvl="1"/>
            <a:endParaRPr lang="ko-KR" altLang="en-US" kern="0" dirty="0"/>
          </a:p>
        </p:txBody>
      </p:sp>
      <p:sp>
        <p:nvSpPr>
          <p:cNvPr id="12" name="Rounded Rectangle 11"/>
          <p:cNvSpPr/>
          <p:nvPr/>
        </p:nvSpPr>
        <p:spPr>
          <a:xfrm>
            <a:off x="107504" y="2837478"/>
            <a:ext cx="2828157" cy="3543850"/>
          </a:xfrm>
          <a:prstGeom prst="roundRect">
            <a:avLst/>
          </a:prstGeom>
          <a:solidFill>
            <a:schemeClr val="accent5">
              <a:lumMod val="40000"/>
              <a:lumOff val="60000"/>
              <a:alpha val="26000"/>
            </a:schemeClr>
          </a:solidFill>
          <a:ln w="952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HK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2440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Beyond Physical Memory: Mechanisms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Require an additional level in the </a:t>
            </a:r>
            <a:r>
              <a:rPr lang="en-US" altLang="ko-KR" dirty="0">
                <a:solidFill>
                  <a:schemeClr val="accent6"/>
                </a:solidFill>
              </a:rPr>
              <a:t>memory hierarchy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OS needs a place to stash away portions of address space that currently aren’t in great demand.</a:t>
            </a:r>
          </a:p>
          <a:p>
            <a:pPr lvl="1"/>
            <a:r>
              <a:rPr lang="en-US" altLang="ko-KR" dirty="0"/>
              <a:t>In modern systems, this role is usually served by a </a:t>
            </a:r>
            <a:r>
              <a:rPr lang="en-US" altLang="ko-KR" dirty="0">
                <a:solidFill>
                  <a:schemeClr val="accent6"/>
                </a:solidFill>
              </a:rPr>
              <a:t>hard disk drive</a:t>
            </a:r>
          </a:p>
          <a:p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6" name="이등변 삼각형 5"/>
          <p:cNvSpPr/>
          <p:nvPr/>
        </p:nvSpPr>
        <p:spPr>
          <a:xfrm>
            <a:off x="2573410" y="2996952"/>
            <a:ext cx="4104456" cy="2736304"/>
          </a:xfrm>
          <a:prstGeom prst="triangl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endParaRPr lang="ko-KR" altLang="en-US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2951084" y="5229200"/>
            <a:ext cx="335086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95763" y="5327338"/>
            <a:ext cx="4088581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Mass Storage( hard disk, tape, etc...)</a:t>
            </a:r>
          </a:p>
        </p:txBody>
      </p:sp>
      <p:cxnSp>
        <p:nvCxnSpPr>
          <p:cNvPr id="17" name="직선 연결선 16"/>
          <p:cNvCxnSpPr/>
          <p:nvPr/>
        </p:nvCxnSpPr>
        <p:spPr>
          <a:xfrm>
            <a:off x="3279396" y="4797152"/>
            <a:ext cx="2692074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445269" y="4849415"/>
            <a:ext cx="4088581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Main Memory</a:t>
            </a:r>
          </a:p>
        </p:txBody>
      </p:sp>
      <p:cxnSp>
        <p:nvCxnSpPr>
          <p:cNvPr id="19" name="직선 연결선 18"/>
          <p:cNvCxnSpPr/>
          <p:nvPr/>
        </p:nvCxnSpPr>
        <p:spPr>
          <a:xfrm>
            <a:off x="3656148" y="4293096"/>
            <a:ext cx="1938571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33152" y="4354065"/>
            <a:ext cx="4088581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Cache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89285" y="3763639"/>
            <a:ext cx="4088581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Registers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71651" y="5857527"/>
            <a:ext cx="4088581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Memory Hierarchy in modern system</a:t>
            </a:r>
          </a:p>
        </p:txBody>
      </p:sp>
    </p:spTree>
    <p:extLst>
      <p:ext uri="{BB962C8B-B14F-4D97-AF65-F5344CB8AC3E}">
        <p14:creationId xmlns:p14="http://schemas.microsoft.com/office/powerpoint/2010/main" val="427235747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Single large address for </a:t>
            </a:r>
            <a:r>
              <a:rPr lang="en-US" altLang="ko-KR"/>
              <a:t>a </a:t>
            </a:r>
            <a:r>
              <a:rPr lang="en-US" altLang="ko-KR" smtClean="0"/>
              <a:t>process 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Always need to first arrange for the code or data to be in memory before calling a function or accessing data.</a:t>
            </a:r>
          </a:p>
          <a:p>
            <a:endParaRPr lang="en-US" altLang="ko-KR" dirty="0"/>
          </a:p>
          <a:p>
            <a:r>
              <a:rPr lang="en-US" altLang="ko-KR" dirty="0"/>
              <a:t>Multiple processes rather than a </a:t>
            </a:r>
            <a:r>
              <a:rPr lang="en-US" altLang="ko-KR" dirty="0">
                <a:solidFill>
                  <a:schemeClr val="accent6"/>
                </a:solidFill>
              </a:rPr>
              <a:t>single process</a:t>
            </a:r>
          </a:p>
          <a:p>
            <a:pPr lvl="1"/>
            <a:r>
              <a:rPr lang="en-US" altLang="ko-KR" dirty="0"/>
              <a:t>The addition of </a:t>
            </a:r>
            <a:r>
              <a:rPr lang="en-US" altLang="ko-KR">
                <a:solidFill>
                  <a:schemeClr val="accent6"/>
                </a:solidFill>
              </a:rPr>
              <a:t>swap space </a:t>
            </a:r>
            <a:r>
              <a:rPr lang="en-US" altLang="ko-KR" dirty="0"/>
              <a:t>allows the OS to support the illusion of a large virtual memory for multiple concurrently-running processes</a:t>
            </a:r>
          </a:p>
        </p:txBody>
      </p:sp>
    </p:spTree>
    <p:extLst>
      <p:ext uri="{BB962C8B-B14F-4D97-AF65-F5344CB8AC3E}">
        <p14:creationId xmlns:p14="http://schemas.microsoft.com/office/powerpoint/2010/main" val="22953640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Swap Space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Reserve some space on the disk for moving pages back and forth.</a:t>
            </a:r>
          </a:p>
          <a:p>
            <a:r>
              <a:rPr lang="en-US" altLang="ko-KR" dirty="0"/>
              <a:t>OS needs to remember page addresses in the swap space, in </a:t>
            </a:r>
            <a:r>
              <a:rPr lang="en-US" altLang="ko-KR" dirty="0">
                <a:solidFill>
                  <a:schemeClr val="accent6"/>
                </a:solidFill>
              </a:rPr>
              <a:t>page-sized unit</a:t>
            </a:r>
            <a:endParaRPr lang="ko-KR" altLang="en-US" dirty="0">
              <a:solidFill>
                <a:schemeClr val="accent6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2267744" y="2636912"/>
          <a:ext cx="4464496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0</a:t>
                      </a:r>
                    </a:p>
                    <a:p>
                      <a:pPr algn="ctr" latinLnBrk="1"/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baseline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0]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1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2]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1</a:t>
                      </a:r>
                    </a:p>
                    <a:p>
                      <a:pPr algn="ctr" latinLnBrk="1"/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baseline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3]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2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0]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71598" y="2780928"/>
            <a:ext cx="1619943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Physical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Memory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5953" y="2393330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PFN</a:t>
            </a:r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1840" y="2386360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PFN</a:t>
            </a:r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83968" y="2385740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err="1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PFN</a:t>
            </a:r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64088" y="2385740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PFN</a:t>
            </a:r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3</a:t>
            </a:r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1259632" y="4201343"/>
          <a:ext cx="6678864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48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48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48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48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48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48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0</a:t>
                      </a:r>
                    </a:p>
                    <a:p>
                      <a:pPr algn="ctr" latinLnBrk="1"/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baseline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1]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0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2]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[Free]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1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0]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1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1]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3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0]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2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1]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Proc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3</a:t>
                      </a:r>
                    </a:p>
                    <a:p>
                      <a:pPr algn="ctr" latinLnBrk="1"/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altLang="ko-KR" sz="1200" b="0" baseline="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VPN</a:t>
                      </a:r>
                      <a:r>
                        <a:rPr lang="en-US" altLang="ko-KR" sz="1200" b="0" baseline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1]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7504" y="4273351"/>
            <a:ext cx="1619943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Swap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Space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9592" y="3924344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Block 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91680" y="3913311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Block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55776" y="3913311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Block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84105" y="3913311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Block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48201" y="3913311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Block 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40289" y="3913311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Block 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04385" y="3913311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Block 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96473" y="3913311"/>
            <a:ext cx="1619943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Block 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99792" y="5065439"/>
            <a:ext cx="3564633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Physical Memory and Swap Space</a:t>
            </a:r>
          </a:p>
        </p:txBody>
      </p:sp>
    </p:spTree>
    <p:extLst>
      <p:ext uri="{BB962C8B-B14F-4D97-AF65-F5344CB8AC3E}">
        <p14:creationId xmlns:p14="http://schemas.microsoft.com/office/powerpoint/2010/main" val="192118045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What If Memory Is Full ?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OS moves out pages to make room for the new pages </a:t>
            </a:r>
          </a:p>
          <a:p>
            <a:pPr lvl="1"/>
            <a:r>
              <a:rPr lang="en-US" altLang="ko-KR" dirty="0"/>
              <a:t>The process of picking a page to kick out, or replace is known as </a:t>
            </a:r>
            <a:r>
              <a:rPr lang="en-US" altLang="ko-KR" dirty="0">
                <a:solidFill>
                  <a:schemeClr val="accent6"/>
                </a:solidFill>
              </a:rPr>
              <a:t>page-replacement</a:t>
            </a:r>
            <a:r>
              <a:rPr lang="en-US" altLang="ko-KR" dirty="0"/>
              <a:t> policy</a:t>
            </a:r>
          </a:p>
          <a:p>
            <a:r>
              <a:rPr lang="en-US" altLang="ko-KR" dirty="0"/>
              <a:t>Add some machinery in the system to support swapping pages to and from the disk.</a:t>
            </a:r>
          </a:p>
          <a:p>
            <a:pPr lvl="1"/>
            <a:r>
              <a:rPr lang="en-US" altLang="ko-KR" dirty="0"/>
              <a:t>When the hardware looks in the PTE, it may find that the page is not </a:t>
            </a:r>
            <a:r>
              <a:rPr lang="en-US" altLang="ko-KR" u="sng" dirty="0"/>
              <a:t>present</a:t>
            </a:r>
            <a:r>
              <a:rPr lang="en-US" altLang="ko-KR" dirty="0"/>
              <a:t> in physical memory.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710607"/>
              </p:ext>
            </p:extLst>
          </p:nvPr>
        </p:nvGraphicFramePr>
        <p:xfrm>
          <a:off x="1763688" y="4725144"/>
          <a:ext cx="51845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7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baseline="0" dirty="0">
                          <a:solidFill>
                            <a:schemeClr val="bg1"/>
                          </a:solidFill>
                        </a:rPr>
                        <a:t>Value</a:t>
                      </a:r>
                      <a:endParaRPr lang="ko-KR" altLang="en-US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dirty="0">
                          <a:solidFill>
                            <a:schemeClr val="bg1"/>
                          </a:solidFill>
                        </a:rPr>
                        <a:t>Meaning</a:t>
                      </a:r>
                      <a:endParaRPr lang="ko-KR" altLang="en-US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3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page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</a:rPr>
                        <a:t> is present in physical memory</a:t>
                      </a:r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The page is not in memory but rather on disk.</a:t>
                      </a:r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22665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The Page Fault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Accessing page that is </a:t>
            </a:r>
            <a:r>
              <a:rPr lang="en-US" altLang="ko-KR" dirty="0">
                <a:solidFill>
                  <a:schemeClr val="accent6"/>
                </a:solidFill>
              </a:rPr>
              <a:t>not in physical memory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If a page is not present and has been swapped disk, the OS needs to swap the page into memory in order to service the page fault.</a:t>
            </a:r>
          </a:p>
          <a:p>
            <a:pPr lvl="1"/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253777"/>
              </p:ext>
            </p:extLst>
          </p:nvPr>
        </p:nvGraphicFramePr>
        <p:xfrm>
          <a:off x="1619672" y="2636912"/>
          <a:ext cx="51845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7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baseline="0" dirty="0">
                          <a:solidFill>
                            <a:schemeClr val="bg1"/>
                          </a:solidFill>
                        </a:rPr>
                        <a:t>Value</a:t>
                      </a:r>
                      <a:endParaRPr lang="ko-KR" altLang="en-US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dirty="0">
                          <a:solidFill>
                            <a:schemeClr val="bg1"/>
                          </a:solidFill>
                        </a:rPr>
                        <a:t>Meaning</a:t>
                      </a:r>
                      <a:endParaRPr lang="ko-KR" altLang="en-US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3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page</a:t>
                      </a:r>
                      <a:r>
                        <a:rPr lang="en-US" altLang="ko-KR" sz="1400" b="0" baseline="0" dirty="0">
                          <a:solidFill>
                            <a:schemeClr val="tx1"/>
                          </a:solidFill>
                        </a:rPr>
                        <a:t> is present in physical memory</a:t>
                      </a:r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55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dirty="0">
                          <a:solidFill>
                            <a:schemeClr val="tx1"/>
                          </a:solidFill>
                        </a:rPr>
                        <a:t>The page is not in memory but rather on disk.</a:t>
                      </a:r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67999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내용 개체 틀 2"/>
          <p:cNvSpPr txBox="1">
            <a:spLocks/>
          </p:cNvSpPr>
          <p:nvPr/>
        </p:nvSpPr>
        <p:spPr bwMode="auto">
          <a:xfrm>
            <a:off x="235269" y="853802"/>
            <a:ext cx="8786812" cy="5501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ko-KR" dirty="0" err="1">
                <a:solidFill>
                  <a:prstClr val="black"/>
                </a:solidFill>
              </a:rPr>
              <a:t>PTE</a:t>
            </a:r>
            <a:r>
              <a:rPr lang="en-US" altLang="ko-KR" dirty="0">
                <a:solidFill>
                  <a:prstClr val="black"/>
                </a:solidFill>
              </a:rPr>
              <a:t> used for data such as the </a:t>
            </a:r>
            <a:r>
              <a:rPr lang="en-US" altLang="ko-KR" dirty="0" err="1">
                <a:solidFill>
                  <a:prstClr val="black"/>
                </a:solidFill>
              </a:rPr>
              <a:t>PFN</a:t>
            </a:r>
            <a:r>
              <a:rPr lang="en-US" altLang="ko-KR" dirty="0">
                <a:solidFill>
                  <a:prstClr val="black"/>
                </a:solidFill>
              </a:rPr>
              <a:t> of the page for a disk address.</a:t>
            </a:r>
          </a:p>
          <a:p>
            <a:pPr lvl="1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Page Fault Control Flow</a:t>
            </a:r>
            <a:endParaRPr lang="ko-KR" altLang="en-US" dirty="0"/>
          </a:p>
        </p:txBody>
      </p:sp>
      <p:graphicFrame>
        <p:nvGraphicFramePr>
          <p:cNvPr id="37" name="내용 개체 틀 36"/>
          <p:cNvGraphicFramePr>
            <a:graphicFrameLocks noGrp="1"/>
          </p:cNvGraphicFramePr>
          <p:nvPr>
            <p:ph idx="1"/>
          </p:nvPr>
        </p:nvGraphicFramePr>
        <p:xfrm>
          <a:off x="2438955" y="3737012"/>
          <a:ext cx="1653264" cy="1274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959">
                <a:tc>
                  <a:txBody>
                    <a:bodyPr/>
                    <a:lstStyle/>
                    <a:p>
                      <a:pPr latinLnBrk="1"/>
                      <a:endParaRPr lang="ko-KR" alt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959">
                <a:tc>
                  <a:txBody>
                    <a:bodyPr/>
                    <a:lstStyle/>
                    <a:p>
                      <a:pPr latinLnBrk="1"/>
                      <a:endParaRPr lang="ko-KR" alt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959">
                <a:tc>
                  <a:txBody>
                    <a:bodyPr/>
                    <a:lstStyle/>
                    <a:p>
                      <a:pPr latinLnBrk="1"/>
                      <a:endParaRPr lang="ko-KR" altLang="en-US" sz="105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1" dirty="0"/>
                        <a:t>i</a:t>
                      </a:r>
                      <a:endParaRPr lang="ko-KR" alt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959">
                <a:tc>
                  <a:txBody>
                    <a:bodyPr/>
                    <a:lstStyle/>
                    <a:p>
                      <a:pPr latinLnBrk="1"/>
                      <a:endParaRPr lang="ko-KR" altLang="en-US" sz="105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959">
                <a:tc>
                  <a:txBody>
                    <a:bodyPr/>
                    <a:lstStyle/>
                    <a:p>
                      <a:pPr latinLnBrk="1"/>
                      <a:endParaRPr lang="ko-KR" alt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1522043" y="1713128"/>
            <a:ext cx="979153" cy="6965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endParaRPr lang="ko-KR" altLang="en-US" sz="16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24" y="1439389"/>
            <a:ext cx="3168352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Operating System</a:t>
            </a:r>
          </a:p>
        </p:txBody>
      </p:sp>
      <p:sp>
        <p:nvSpPr>
          <p:cNvPr id="8" name="순서도: 자기 디스크 7"/>
          <p:cNvSpPr/>
          <p:nvPr/>
        </p:nvSpPr>
        <p:spPr>
          <a:xfrm>
            <a:off x="5482483" y="2385010"/>
            <a:ext cx="1296144" cy="1560011"/>
          </a:xfrm>
          <a:prstGeom prst="flowChartMagneticDisk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endParaRPr lang="ko-KR" altLang="en-US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18387" y="2101887"/>
            <a:ext cx="3168352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Secondary Storage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5986539" y="3165015"/>
            <a:ext cx="288032" cy="2398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endParaRPr lang="ko-KR" altLang="en-US" sz="16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12" name="직선 연결선 11"/>
          <p:cNvCxnSpPr>
            <a:stCxn id="6" idx="3"/>
          </p:cNvCxnSpPr>
          <p:nvPr/>
        </p:nvCxnSpPr>
        <p:spPr>
          <a:xfrm>
            <a:off x="2501196" y="2061396"/>
            <a:ext cx="2027930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4529126" y="2061396"/>
            <a:ext cx="1385405" cy="1103619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직사각형 32"/>
          <p:cNvSpPr/>
          <p:nvPr/>
        </p:nvSpPr>
        <p:spPr>
          <a:xfrm>
            <a:off x="729955" y="3009272"/>
            <a:ext cx="864096" cy="28803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endParaRPr lang="ko-KR" altLang="en-US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729956" y="3507335"/>
            <a:ext cx="864096" cy="6405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r>
              <a:rPr lang="en-US" altLang="ko-KR" sz="11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Load 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-422173" y="5869847"/>
            <a:ext cx="3168352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Virtual Address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06646" y="5025496"/>
            <a:ext cx="3168352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Page Table</a:t>
            </a:r>
          </a:p>
        </p:txBody>
      </p:sp>
      <p:cxnSp>
        <p:nvCxnSpPr>
          <p:cNvPr id="39" name="직선 연결선 38"/>
          <p:cNvCxnSpPr/>
          <p:nvPr/>
        </p:nvCxnSpPr>
        <p:spPr>
          <a:xfrm>
            <a:off x="1594051" y="3511708"/>
            <a:ext cx="432049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2011619" y="3507335"/>
            <a:ext cx="395349" cy="726073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666059" y="3225296"/>
            <a:ext cx="10915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1. Reference 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2011619" y="4374905"/>
            <a:ext cx="432049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>
            <a:off x="4097077" y="4374106"/>
            <a:ext cx="432049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>
            <a:off x="4529126" y="2721240"/>
            <a:ext cx="0" cy="1653169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 flipH="1" flipV="1">
            <a:off x="2501196" y="2217184"/>
            <a:ext cx="2027930" cy="504056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 flipH="1" flipV="1">
            <a:off x="1594052" y="3657344"/>
            <a:ext cx="417567" cy="717561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897513" y="4425104"/>
            <a:ext cx="123085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6. reinstruction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485730" y="3117336"/>
            <a:ext cx="5982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2.Trap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818187" y="1747166"/>
            <a:ext cx="58961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3. Issue disk read based on  the address information from the page table or PTE.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61" name="직선 연결선 60"/>
          <p:cNvCxnSpPr/>
          <p:nvPr/>
        </p:nvCxnSpPr>
        <p:spPr>
          <a:xfrm flipH="1">
            <a:off x="6130555" y="3404859"/>
            <a:ext cx="4837" cy="2052685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직사각형 61"/>
          <p:cNvSpPr/>
          <p:nvPr/>
        </p:nvSpPr>
        <p:spPr>
          <a:xfrm>
            <a:off x="4809837" y="4575915"/>
            <a:ext cx="864096" cy="1248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pPr algn="ctr"/>
            <a:endParaRPr lang="ko-KR" altLang="en-US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63" name="직선 연결선 62"/>
          <p:cNvCxnSpPr/>
          <p:nvPr/>
        </p:nvCxnSpPr>
        <p:spPr>
          <a:xfrm flipH="1">
            <a:off x="5673933" y="5457544"/>
            <a:ext cx="456622" cy="0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직사각형 64"/>
          <p:cNvSpPr/>
          <p:nvPr/>
        </p:nvSpPr>
        <p:spPr>
          <a:xfrm>
            <a:off x="4809837" y="4570444"/>
            <a:ext cx="864096" cy="2000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r>
              <a:rPr lang="en-US" altLang="ko-KR" sz="7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Frame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4809026" y="4767931"/>
            <a:ext cx="864096" cy="2000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r>
              <a:rPr lang="en-US" altLang="ko-KR" sz="7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Frame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4809026" y="5424470"/>
            <a:ext cx="864096" cy="2000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r>
              <a:rPr lang="en-US" altLang="ko-KR" sz="7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Frame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50435" y="510853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>
                <a:solidFill>
                  <a:prstClr val="black"/>
                </a:solidFill>
              </a:rPr>
              <a:t>...</a:t>
            </a:r>
            <a:endParaRPr lang="ko-KR" altLang="en-US" sz="1200" b="1" dirty="0">
              <a:solidFill>
                <a:prstClr val="black"/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4809026" y="5624525"/>
            <a:ext cx="864096" cy="2000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/>
          <a:p>
            <a:r>
              <a:rPr lang="en-US" altLang="ko-KR" sz="7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Frame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104404" y="5113676"/>
            <a:ext cx="1278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4. Get the page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2225287" y="5524497"/>
            <a:ext cx="2578799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75"/>
          <p:cNvCxnSpPr/>
          <p:nvPr/>
        </p:nvCxnSpPr>
        <p:spPr>
          <a:xfrm>
            <a:off x="2225287" y="4702103"/>
            <a:ext cx="0" cy="826584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 flipV="1">
            <a:off x="2225287" y="4521440"/>
            <a:ext cx="218382" cy="180663"/>
          </a:xfrm>
          <a:prstGeom prst="line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2674171" y="5529552"/>
            <a:ext cx="15693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5. Reset Page Table.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6" name="모서리가 둥근 직사각형 95"/>
          <p:cNvSpPr/>
          <p:nvPr/>
        </p:nvSpPr>
        <p:spPr>
          <a:xfrm>
            <a:off x="2128363" y="6023735"/>
            <a:ext cx="6504641" cy="283279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When the OS receives a page fault, it looks in the </a:t>
            </a:r>
            <a:r>
              <a:rPr lang="en-US" altLang="ko-KR" sz="12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PTE</a:t>
            </a:r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 and issues the request to disk.</a:t>
            </a:r>
          </a:p>
        </p:txBody>
      </p:sp>
    </p:spTree>
    <p:extLst>
      <p:ext uri="{BB962C8B-B14F-4D97-AF65-F5344CB8AC3E}">
        <p14:creationId xmlns:p14="http://schemas.microsoft.com/office/powerpoint/2010/main" val="203757626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106400</TotalTime>
  <Words>1475</Words>
  <Application>Microsoft Office PowerPoint</Application>
  <PresentationFormat>On-screen Show (4:3)</PresentationFormat>
  <Paragraphs>248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Adobe 고딕 Std B</vt:lpstr>
      <vt:lpstr>Arial Unicode MS</vt:lpstr>
      <vt:lpstr>굴림</vt:lpstr>
      <vt:lpstr>GungsuhChe</vt:lpstr>
      <vt:lpstr>HY견고딕</vt:lpstr>
      <vt:lpstr>맑은 고딕</vt:lpstr>
      <vt:lpstr>Cambria Math</vt:lpstr>
      <vt:lpstr>Courier New</vt:lpstr>
      <vt:lpstr>Tahoma</vt:lpstr>
      <vt:lpstr>Times New Roman</vt:lpstr>
      <vt:lpstr>Wingdings</vt:lpstr>
      <vt:lpstr>양식_공청회_발표자료-총괄-양식</vt:lpstr>
      <vt:lpstr>Lecture 12: Virtualizing Memory – Swapping</vt:lpstr>
      <vt:lpstr>PowerPoint Presentation</vt:lpstr>
      <vt:lpstr>OS – Resource management via virtualization</vt:lpstr>
      <vt:lpstr>Beyond Physical Memory: Mechanisms</vt:lpstr>
      <vt:lpstr>Single large address for a process  </vt:lpstr>
      <vt:lpstr>Swap Space</vt:lpstr>
      <vt:lpstr>What If Memory Is Full ? </vt:lpstr>
      <vt:lpstr>The Page Fault</vt:lpstr>
      <vt:lpstr>Page Fault Control Flow</vt:lpstr>
      <vt:lpstr>Page Fault Control Flow – Hardware</vt:lpstr>
      <vt:lpstr>Page Fault Control Flow – Hardware</vt:lpstr>
      <vt:lpstr>Page Fault Control Flow – Software</vt:lpstr>
      <vt:lpstr>When Replacements Really Occur</vt:lpstr>
      <vt:lpstr>Replacement Policy (Which pages to evict from memory)  </vt:lpstr>
      <vt:lpstr>Prefetching</vt:lpstr>
      <vt:lpstr>Clustering, Grouping</vt:lpstr>
      <vt:lpstr>Thrashing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4: User-level Programming    via System Calls (File &amp; Directory)</dc:title>
  <cp:lastModifiedBy>Zili Shao (CSD)</cp:lastModifiedBy>
  <cp:revision>115</cp:revision>
  <cp:lastPrinted>2015-03-03T01:48:46Z</cp:lastPrinted>
  <dcterms:created xsi:type="dcterms:W3CDTF">2011-05-01T06:09:10Z</dcterms:created>
  <dcterms:modified xsi:type="dcterms:W3CDTF">2022-11-07T08:54:19Z</dcterms:modified>
</cp:coreProperties>
</file>