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0" r:id="rId1"/>
  </p:sldMasterIdLst>
  <p:notesMasterIdLst>
    <p:notesMasterId r:id="rId35"/>
  </p:notesMasterIdLst>
  <p:sldIdLst>
    <p:sldId id="284" r:id="rId2"/>
    <p:sldId id="323" r:id="rId3"/>
    <p:sldId id="261" r:id="rId4"/>
    <p:sldId id="306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  <p:sldId id="307" r:id="rId19"/>
    <p:sldId id="308" r:id="rId20"/>
    <p:sldId id="321" r:id="rId21"/>
    <p:sldId id="322" r:id="rId22"/>
    <p:sldId id="309" r:id="rId23"/>
    <p:sldId id="310" r:id="rId24"/>
    <p:sldId id="311" r:id="rId25"/>
    <p:sldId id="312" r:id="rId26"/>
    <p:sldId id="313" r:id="rId27"/>
    <p:sldId id="314" r:id="rId28"/>
    <p:sldId id="315" r:id="rId29"/>
    <p:sldId id="316" r:id="rId30"/>
    <p:sldId id="317" r:id="rId31"/>
    <p:sldId id="318" r:id="rId32"/>
    <p:sldId id="319" r:id="rId33"/>
    <p:sldId id="292" r:id="rId34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YLim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6699FF"/>
    <a:srgbClr val="FF66CC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361" autoAdjust="0"/>
    <p:restoredTop sz="91860" autoAdjust="0"/>
  </p:normalViewPr>
  <p:slideViewPr>
    <p:cSldViewPr>
      <p:cViewPr varScale="1">
        <p:scale>
          <a:sx n="76" d="100"/>
          <a:sy n="76" d="100"/>
        </p:scale>
        <p:origin x="1061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66312"/>
    </p:cViewPr>
  </p:sorterViewPr>
  <p:notesViewPr>
    <p:cSldViewPr>
      <p:cViewPr varScale="1">
        <p:scale>
          <a:sx n="92" d="100"/>
          <a:sy n="92" d="100"/>
        </p:scale>
        <p:origin x="-3540" y="-96"/>
      </p:cViewPr>
      <p:guideLst>
        <p:guide orient="horz" pos="2880"/>
        <p:guide pos="2160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050F0499-AE52-4672-879B-3107B2FC2A9F}" type="datetimeFigureOut">
              <a:rPr lang="ko-KR" altLang="en-US" smtClean="0"/>
              <a:t>2022-10-26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E9CED1A8-8C93-4BD0-9402-1D9262169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5232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부제목 2"/>
          <p:cNvSpPr>
            <a:spLocks noGrp="1"/>
          </p:cNvSpPr>
          <p:nvPr>
            <p:ph type="subTitle" idx="1" hasCustomPrompt="1"/>
          </p:nvPr>
        </p:nvSpPr>
        <p:spPr>
          <a:xfrm>
            <a:off x="251520" y="78531"/>
            <a:ext cx="8640960" cy="576065"/>
          </a:xfrm>
        </p:spPr>
        <p:txBody>
          <a:bodyPr anchor="ctr"/>
          <a:lstStyle>
            <a:lvl1pPr marL="0" indent="0" algn="ctr" rtl="0" fontAlgn="base" latinLnBrk="1">
              <a:spcBef>
                <a:spcPct val="0"/>
              </a:spcBef>
              <a:spcAft>
                <a:spcPct val="0"/>
              </a:spcAft>
              <a:buNone/>
              <a:defRPr kumimoji="1" lang="ko-KR" altLang="en-US" sz="2400" b="1" kern="1200" cap="none" spc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HK" altLang="ko-KR" dirty="0"/>
              <a:t>CSCI3150: Introduction to Operating Systems</a:t>
            </a:r>
            <a:endParaRPr lang="ko-KR" altLang="en-US" dirty="0"/>
          </a:p>
        </p:txBody>
      </p:sp>
      <p:sp>
        <p:nvSpPr>
          <p:cNvPr id="19" name="제목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542033"/>
          </a:xfrm>
          <a:effectLst>
            <a:outerShdw dist="17780" dir="2700000" algn="ctr" rotWithShape="0">
              <a:srgbClr val="000000"/>
            </a:outerShdw>
          </a:effectLst>
        </p:spPr>
        <p:txBody>
          <a:bodyPr/>
          <a:lstStyle>
            <a:lvl1pPr algn="ctr" rtl="0" fontAlgn="base" latinLnBrk="1">
              <a:spcBef>
                <a:spcPct val="0"/>
              </a:spcBef>
              <a:spcAft>
                <a:spcPct val="0"/>
              </a:spcAft>
              <a:defRPr kumimoji="1" lang="ko-KR" altLang="en-US" sz="3600" b="1" kern="120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dobe 고딕 Std B" pitchFamily="34" charset="-127"/>
                <a:cs typeface="Times New Roman" panose="02020603050405020304" pitchFamily="18" charset="0"/>
              </a:defRPr>
            </a:lvl1pPr>
          </a:lstStyle>
          <a:p>
            <a:endParaRPr lang="ko-KR" altLang="en-US" dirty="0"/>
          </a:p>
        </p:txBody>
      </p:sp>
      <p:grpSp>
        <p:nvGrpSpPr>
          <p:cNvPr id="36" name="그룹 35"/>
          <p:cNvGrpSpPr/>
          <p:nvPr userDrawn="1"/>
        </p:nvGrpSpPr>
        <p:grpSpPr>
          <a:xfrm>
            <a:off x="-3579" y="3573016"/>
            <a:ext cx="9147579" cy="64193"/>
            <a:chOff x="-3579" y="3356992"/>
            <a:chExt cx="9147579" cy="64193"/>
          </a:xfrm>
        </p:grpSpPr>
        <p:cxnSp>
          <p:nvCxnSpPr>
            <p:cNvPr id="31" name="직선 연결선 30"/>
            <p:cNvCxnSpPr/>
            <p:nvPr userDrawn="1"/>
          </p:nvCxnSpPr>
          <p:spPr>
            <a:xfrm>
              <a:off x="0" y="3356992"/>
              <a:ext cx="9144000" cy="0"/>
            </a:xfrm>
            <a:prstGeom prst="line">
              <a:avLst/>
            </a:prstGeom>
            <a:ln w="63500">
              <a:solidFill>
                <a:schemeClr val="tx2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 userDrawn="1"/>
          </p:nvCxnSpPr>
          <p:spPr>
            <a:xfrm>
              <a:off x="-3579" y="3421185"/>
              <a:ext cx="9144000" cy="0"/>
            </a:xfrm>
            <a:prstGeom prst="line">
              <a:avLst/>
            </a:prstGeom>
            <a:ln w="31750">
              <a:solidFill>
                <a:schemeClr val="accent1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49573466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 userDrawn="1"/>
        </p:nvCxnSpPr>
        <p:spPr>
          <a:xfrm>
            <a:off x="0" y="6500813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HK" altLang="ko-KR" dirty="0"/>
              <a:t>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214313" y="880070"/>
            <a:ext cx="8786812" cy="5501258"/>
          </a:xfrm>
        </p:spPr>
        <p:txBody>
          <a:bodyPr/>
          <a:lstStyle>
            <a:lvl1pPr latinLnBrk="0">
              <a:lnSpc>
                <a:spcPct val="150000"/>
              </a:lnSpc>
              <a:buClr>
                <a:srgbClr val="002060"/>
              </a:buClr>
              <a:defRPr sz="20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latinLnBrk="0">
              <a:lnSpc>
                <a:spcPct val="150000"/>
              </a:lnSpc>
              <a:buClr>
                <a:srgbClr val="002060"/>
              </a:buClr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latinLnBrk="0">
              <a:lnSpc>
                <a:spcPct val="150000"/>
              </a:lnSpc>
              <a:buClr>
                <a:srgbClr val="002060"/>
              </a:buClr>
              <a:defRPr sz="1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latinLnBrk="0">
              <a:lnSpc>
                <a:spcPct val="150000"/>
              </a:lnSpc>
              <a:buClr>
                <a:srgbClr val="002060"/>
              </a:buCl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latinLnBrk="0">
              <a:lnSpc>
                <a:spcPct val="150000"/>
              </a:lnSpc>
              <a:buClr>
                <a:srgbClr val="002060"/>
              </a:buCl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HK" altLang="ko-KR" dirty="0"/>
              <a:t>1</a:t>
            </a:r>
            <a:endParaRPr lang="ko-KR" altLang="en-US" dirty="0"/>
          </a:p>
          <a:p>
            <a:pPr lvl="1"/>
            <a:r>
              <a:rPr lang="en-HK" altLang="ko-KR" dirty="0"/>
              <a:t>1</a:t>
            </a:r>
            <a:endParaRPr lang="ko-KR" altLang="en-US" dirty="0"/>
          </a:p>
          <a:p>
            <a:pPr lvl="2"/>
            <a:r>
              <a:rPr lang="en-HK" altLang="ko-KR" dirty="0"/>
              <a:t>1</a:t>
            </a:r>
            <a:endParaRPr lang="ko-KR" altLang="en-US" dirty="0"/>
          </a:p>
          <a:p>
            <a:pPr lvl="3"/>
            <a:r>
              <a:rPr lang="en-HK" altLang="ko-KR" dirty="0"/>
              <a:t>1</a:t>
            </a:r>
            <a:endParaRPr lang="ko-KR" altLang="en-US" dirty="0"/>
          </a:p>
          <a:p>
            <a:pPr lvl="4"/>
            <a:r>
              <a:rPr lang="en-HK" altLang="ko-KR" dirty="0"/>
              <a:t>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01735396"/>
      </p:ext>
    </p:extLst>
  </p:cSld>
  <p:clrMapOvr>
    <a:masterClrMapping/>
  </p:clrMapOvr>
  <p:transition>
    <p:zoom/>
  </p:transition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 userDrawn="1"/>
        </p:nvCxnSpPr>
        <p:spPr>
          <a:xfrm>
            <a:off x="214313" y="4429125"/>
            <a:ext cx="8786812" cy="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891994" y="2906713"/>
            <a:ext cx="8072494" cy="1500187"/>
          </a:xfrm>
        </p:spPr>
        <p:txBody>
          <a:bodyPr anchor="b"/>
          <a:lstStyle>
            <a:lvl1pPr marL="0" indent="0" algn="r">
              <a:buNone/>
              <a:defRPr sz="3200" b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HK" altLang="ko-KR" dirty="0"/>
              <a:t>1</a:t>
            </a:r>
            <a:endParaRPr lang="ko-KR" altLang="en-US" dirty="0"/>
          </a:p>
        </p:txBody>
      </p:sp>
      <p:cxnSp>
        <p:nvCxnSpPr>
          <p:cNvPr id="9" name="직선 연결선 8"/>
          <p:cNvCxnSpPr/>
          <p:nvPr userDrawn="1"/>
        </p:nvCxnSpPr>
        <p:spPr>
          <a:xfrm>
            <a:off x="0" y="6500813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305002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466913968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dirty="0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764704"/>
            <a:ext cx="9144000" cy="60977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4868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636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0" y="-2670"/>
            <a:ext cx="9144000" cy="7066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baseline="0" dirty="0">
              <a:solidFill>
                <a:schemeClr val="tx1"/>
              </a:solidFill>
              <a:effectLst/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HK" altLang="ko-KR" dirty="0"/>
              <a:t>1</a:t>
            </a:r>
            <a:endParaRPr lang="ko-KR" altLang="en-US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4313" y="1000125"/>
            <a:ext cx="8786812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HK" altLang="ko-KR" dirty="0"/>
              <a:t>1</a:t>
            </a:r>
            <a:endParaRPr lang="ko-KR" altLang="en-US" dirty="0"/>
          </a:p>
          <a:p>
            <a:pPr lvl="1"/>
            <a:r>
              <a:rPr lang="en-HK" altLang="ko-KR" dirty="0"/>
              <a:t>1</a:t>
            </a:r>
            <a:endParaRPr lang="ko-KR" altLang="en-US" dirty="0"/>
          </a:p>
          <a:p>
            <a:pPr lvl="2"/>
            <a:r>
              <a:rPr lang="en-HK" altLang="ko-KR" dirty="0"/>
              <a:t>1</a:t>
            </a:r>
            <a:endParaRPr lang="ko-KR" altLang="en-US" dirty="0"/>
          </a:p>
          <a:p>
            <a:pPr lvl="3"/>
            <a:r>
              <a:rPr lang="en-HK" altLang="ko-KR" dirty="0"/>
              <a:t>1</a:t>
            </a:r>
            <a:endParaRPr lang="ko-KR" altLang="en-US" dirty="0"/>
          </a:p>
          <a:p>
            <a:pPr lvl="4"/>
            <a:r>
              <a:rPr lang="en-HK" altLang="ko-KR" dirty="0"/>
              <a:t>1</a:t>
            </a:r>
            <a:endParaRPr lang="ko-KR" altLang="en-US" dirty="0"/>
          </a:p>
        </p:txBody>
      </p:sp>
      <p:sp>
        <p:nvSpPr>
          <p:cNvPr id="10" name="직사각형 9"/>
          <p:cNvSpPr/>
          <p:nvPr userDrawn="1"/>
        </p:nvSpPr>
        <p:spPr>
          <a:xfrm>
            <a:off x="0" y="706008"/>
            <a:ext cx="9144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919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6" r:id="rId5"/>
    <p:sldLayoutId id="2147483677" r:id="rId6"/>
  </p:sldLayoutIdLst>
  <p:transition>
    <p:zoom/>
  </p:transition>
  <p:hf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2400" baseline="0">
          <a:solidFill>
            <a:schemeClr val="tx1"/>
          </a:solidFill>
          <a:effectLst/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"/>
        <a:defRPr kumimoji="1" sz="20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rgbClr val="007E3C"/>
        </a:buClr>
        <a:buSzPct val="100000"/>
        <a:buFont typeface="Wingdings" pitchFamily="2" charset="2"/>
        <a:buChar char=""/>
        <a:defRPr kumimoji="1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"/>
        <a:defRPr kumimoji="1" sz="16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B03C"/>
        </a:buClr>
        <a:buSzPct val="65000"/>
        <a:buFont typeface="Wingdings" pitchFamily="2" charset="2"/>
        <a:buChar char=""/>
        <a:defRPr kumimoji="1" sz="14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Font typeface="Wingdings" pitchFamily="2" charset="2"/>
        <a:buChar char=""/>
        <a:defRPr kumimoji="1" sz="14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hyperlink" Target="http://pages.cs.wisc.edu/~remzi/OSTEP/vm-complete.pdf" TargetMode="External"/><Relationship Id="rId3" Type="http://schemas.openxmlformats.org/officeDocument/2006/relationships/hyperlink" Target="http://pages.cs.wisc.edu/~remzi/OSTEP/vm-freespace.pdf" TargetMode="External"/><Relationship Id="rId7" Type="http://schemas.openxmlformats.org/officeDocument/2006/relationships/hyperlink" Target="http://pages.cs.wisc.edu/~remzi/OSTEP/vm-beyondphys-policy.pdf" TargetMode="External"/><Relationship Id="rId2" Type="http://schemas.openxmlformats.org/officeDocument/2006/relationships/hyperlink" Target="http://pages.cs.wisc.edu/~remzi/OSTEP/vm-intro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ages.cs.wisc.edu/~remzi/OSTEP/vm-beyondphys.pdf" TargetMode="External"/><Relationship Id="rId5" Type="http://schemas.openxmlformats.org/officeDocument/2006/relationships/hyperlink" Target="http://pages.cs.wisc.edu/~remzi/OSTEP/vm-smalltables.pdf" TargetMode="External"/><Relationship Id="rId4" Type="http://schemas.openxmlformats.org/officeDocument/2006/relationships/hyperlink" Target="http://pages.cs.wisc.edu/~remzi/OSTEP/vm-tlbs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07504" y="2060848"/>
            <a:ext cx="8856984" cy="1542033"/>
          </a:xfrm>
        </p:spPr>
        <p:txBody>
          <a:bodyPr/>
          <a:lstStyle/>
          <a:p>
            <a:pPr latinLnBrk="0"/>
            <a:r>
              <a:rPr lang="en-HK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Lecture 10</a:t>
            </a:r>
            <a:r>
              <a:rPr lang="en-HK">
                <a:latin typeface="Times New Roman" panose="02020603050405020304" pitchFamily="18" charset="0"/>
                <a:cs typeface="Times New Roman" panose="02020603050405020304" pitchFamily="18" charset="0"/>
              </a:rPr>
              <a:t>: Virtualizing </a:t>
            </a:r>
            <a:r>
              <a:rPr lang="en-HK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Memory – Segmentation and Paging</a:t>
            </a:r>
            <a:endParaRPr lang="en-HK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350A1145-9280-49F0-BA7E-BF828E2DFE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1823093573"/>
      </p:ext>
    </p:extLst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Segmentation Fault or Violation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If an </a:t>
            </a:r>
            <a:r>
              <a:rPr lang="en-US" altLang="ko-KR" b="1" dirty="0"/>
              <a:t>illegal address</a:t>
            </a:r>
            <a:r>
              <a:rPr lang="en-US" altLang="ko-KR" dirty="0"/>
              <a:t> such as 7KB which is beyond the end of heap is referenced, the OS occurs </a:t>
            </a:r>
            <a:r>
              <a:rPr lang="en-US" altLang="ko-KR" b="1" dirty="0"/>
              <a:t>segmentation fault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/>
              <a:t>The hardware detects that the address is </a:t>
            </a:r>
            <a:r>
              <a:rPr lang="en-US" altLang="ko-KR" b="1" dirty="0"/>
              <a:t>out of bounds</a:t>
            </a:r>
            <a:r>
              <a:rPr lang="en-US" altLang="ko-KR" dirty="0"/>
              <a:t>. 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3062" y="4224185"/>
            <a:ext cx="564666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6KB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3616635" y="3832614"/>
            <a:ext cx="1537600" cy="5288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Heap</a:t>
            </a:r>
          </a:p>
        </p:txBody>
      </p:sp>
      <p:cxnSp>
        <p:nvCxnSpPr>
          <p:cNvPr id="9" name="직선 연결선 8"/>
          <p:cNvCxnSpPr/>
          <p:nvPr/>
        </p:nvCxnSpPr>
        <p:spPr>
          <a:xfrm>
            <a:off x="3616634" y="3122588"/>
            <a:ext cx="1318" cy="2178620"/>
          </a:xfrm>
          <a:prstGeom prst="line">
            <a:avLst/>
          </a:prstGeom>
          <a:ln w="127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3616634" y="3280113"/>
            <a:ext cx="1537601" cy="552953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algn="ctr"/>
            <a:endParaRPr lang="en-US" altLang="ko-KR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53286" y="3660683"/>
            <a:ext cx="564666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4KB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12" name="직선 연결선 11"/>
          <p:cNvCxnSpPr/>
          <p:nvPr/>
        </p:nvCxnSpPr>
        <p:spPr>
          <a:xfrm flipH="1">
            <a:off x="5154234" y="3122588"/>
            <a:ext cx="1" cy="2178620"/>
          </a:xfrm>
          <a:prstGeom prst="line">
            <a:avLst/>
          </a:prstGeom>
          <a:ln w="127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3616633" y="4361423"/>
            <a:ext cx="1537601" cy="579745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algn="ctr"/>
            <a:endParaRPr lang="en-US" altLang="ko-KR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cxnSp>
        <p:nvCxnSpPr>
          <p:cNvPr id="14" name="직선 화살표 연결선 13"/>
          <p:cNvCxnSpPr>
            <a:stCxn id="13" idx="0"/>
          </p:cNvCxnSpPr>
          <p:nvPr/>
        </p:nvCxnSpPr>
        <p:spPr>
          <a:xfrm>
            <a:off x="4385434" y="4361423"/>
            <a:ext cx="1" cy="229498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89388" y="5499326"/>
            <a:ext cx="17920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3062" y="4497406"/>
            <a:ext cx="564666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7KB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43062" y="4787279"/>
            <a:ext cx="564666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8KB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4289917"/>
      </p:ext>
    </p:extLst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Referring to Segment</a:t>
            </a:r>
            <a:endParaRPr lang="ko-KR" altLang="en-US" dirty="0"/>
          </a:p>
        </p:txBody>
      </p:sp>
      <p:sp>
        <p:nvSpPr>
          <p:cNvPr id="128" name="내용 개체 틀 12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Explicit approach</a:t>
            </a:r>
          </a:p>
          <a:p>
            <a:pPr lvl="1"/>
            <a:r>
              <a:rPr lang="en-US" altLang="ko-KR" dirty="0"/>
              <a:t>Chop up the address space into segments based on the </a:t>
            </a:r>
            <a:r>
              <a:rPr lang="en-US" altLang="ko-KR" b="1" dirty="0"/>
              <a:t>top few bits </a:t>
            </a:r>
            <a:r>
              <a:rPr lang="en-US" altLang="ko-KR" dirty="0"/>
              <a:t>of virtual address.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Example: virtual address 4200 (01000001101000)</a:t>
            </a:r>
          </a:p>
        </p:txBody>
      </p:sp>
      <p:grpSp>
        <p:nvGrpSpPr>
          <p:cNvPr id="140" name="그룹 139"/>
          <p:cNvGrpSpPr/>
          <p:nvPr/>
        </p:nvGrpSpPr>
        <p:grpSpPr>
          <a:xfrm>
            <a:off x="1609697" y="2348880"/>
            <a:ext cx="5401114" cy="1353118"/>
            <a:chOff x="1485064" y="1787850"/>
            <a:chExt cx="5401114" cy="1353118"/>
          </a:xfrm>
        </p:grpSpPr>
        <p:grpSp>
          <p:nvGrpSpPr>
            <p:cNvPr id="127" name="그룹 126"/>
            <p:cNvGrpSpPr/>
            <p:nvPr/>
          </p:nvGrpSpPr>
          <p:grpSpPr>
            <a:xfrm>
              <a:off x="1831554" y="1787850"/>
              <a:ext cx="5054624" cy="648071"/>
              <a:chOff x="1831554" y="3501008"/>
              <a:chExt cx="5054624" cy="648071"/>
            </a:xfrm>
          </p:grpSpPr>
          <p:grpSp>
            <p:nvGrpSpPr>
              <p:cNvPr id="126" name="그룹 125"/>
              <p:cNvGrpSpPr/>
              <p:nvPr/>
            </p:nvGrpSpPr>
            <p:grpSpPr>
              <a:xfrm>
                <a:off x="1831554" y="3501008"/>
                <a:ext cx="5044702" cy="360040"/>
                <a:chOff x="1831554" y="3501008"/>
                <a:chExt cx="5044702" cy="360040"/>
              </a:xfrm>
            </p:grpSpPr>
            <p:sp>
              <p:nvSpPr>
                <p:cNvPr id="49" name="직사각형 48"/>
                <p:cNvSpPr/>
                <p:nvPr/>
              </p:nvSpPr>
              <p:spPr>
                <a:xfrm>
                  <a:off x="6516216" y="3501008"/>
                  <a:ext cx="360040" cy="360040"/>
                </a:xfrm>
                <a:prstGeom prst="rect">
                  <a:avLst/>
                </a:prstGeom>
                <a:noFill/>
                <a:ln w="12700">
                  <a:noFill/>
                </a:ln>
                <a:effectLst>
                  <a:outerShdw sx="1000" sy="1000" rotWithShape="0">
                    <a:srgbClr val="000000"/>
                  </a:outerShdw>
                </a:effectLst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lIns="36000" rIns="36000" rtlCol="0" anchor="ctr">
                  <a:no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rPr>
                    <a:t>0</a:t>
                  </a:r>
                  <a:endParaRPr lang="ko-KR" altLang="en-US" sz="1400" dirty="0">
                    <a:solidFill>
                      <a:prstClr val="black"/>
                    </a:solidFill>
                    <a:latin typeface="Courier New" panose="02070309020205020404" pitchFamily="49" charset="0"/>
                    <a:ea typeface="맑은 고딕" pitchFamily="50" charset="-127"/>
                    <a:cs typeface="Courier New" pitchFamily="49" charset="0"/>
                  </a:endParaRPr>
                </a:p>
              </p:txBody>
            </p:sp>
            <p:sp>
              <p:nvSpPr>
                <p:cNvPr id="50" name="직사각형 49"/>
                <p:cNvSpPr/>
                <p:nvPr/>
              </p:nvSpPr>
              <p:spPr>
                <a:xfrm>
                  <a:off x="1831554" y="3501008"/>
                  <a:ext cx="360040" cy="360040"/>
                </a:xfrm>
                <a:prstGeom prst="rect">
                  <a:avLst/>
                </a:prstGeom>
                <a:noFill/>
                <a:ln w="12700">
                  <a:noFill/>
                </a:ln>
                <a:effectLst>
                  <a:outerShdw sx="1000" sy="1000" rotWithShape="0">
                    <a:srgbClr val="000000"/>
                  </a:outerShdw>
                </a:effectLst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lIns="36000" rIns="36000" rtlCol="0" anchor="ctr">
                  <a:no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rPr>
                    <a:t>13</a:t>
                  </a:r>
                  <a:endParaRPr lang="ko-KR" altLang="en-US" sz="1400" dirty="0">
                    <a:solidFill>
                      <a:prstClr val="black"/>
                    </a:solidFill>
                    <a:latin typeface="Courier New" panose="02070309020205020404" pitchFamily="49" charset="0"/>
                    <a:ea typeface="맑은 고딕" pitchFamily="50" charset="-127"/>
                    <a:cs typeface="Courier New" pitchFamily="49" charset="0"/>
                  </a:endParaRPr>
                </a:p>
              </p:txBody>
            </p:sp>
            <p:sp>
              <p:nvSpPr>
                <p:cNvPr id="51" name="직사각형 50"/>
                <p:cNvSpPr/>
                <p:nvPr/>
              </p:nvSpPr>
              <p:spPr>
                <a:xfrm>
                  <a:off x="6156970" y="3501008"/>
                  <a:ext cx="360040" cy="360040"/>
                </a:xfrm>
                <a:prstGeom prst="rect">
                  <a:avLst/>
                </a:prstGeom>
                <a:noFill/>
                <a:ln w="12700">
                  <a:noFill/>
                </a:ln>
                <a:effectLst>
                  <a:outerShdw sx="1000" sy="1000" rotWithShape="0">
                    <a:srgbClr val="000000"/>
                  </a:outerShdw>
                </a:effectLst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lIns="36000" rIns="36000" rtlCol="0" anchor="ctr">
                  <a:no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rPr>
                    <a:t>1</a:t>
                  </a:r>
                  <a:endParaRPr lang="ko-KR" altLang="en-US" sz="1400" dirty="0">
                    <a:solidFill>
                      <a:prstClr val="black"/>
                    </a:solidFill>
                    <a:latin typeface="Courier New" panose="02070309020205020404" pitchFamily="49" charset="0"/>
                    <a:ea typeface="맑은 고딕" pitchFamily="50" charset="-127"/>
                    <a:cs typeface="Courier New" pitchFamily="49" charset="0"/>
                  </a:endParaRPr>
                </a:p>
              </p:txBody>
            </p:sp>
            <p:sp>
              <p:nvSpPr>
                <p:cNvPr id="52" name="직사각형 51"/>
                <p:cNvSpPr/>
                <p:nvPr/>
              </p:nvSpPr>
              <p:spPr>
                <a:xfrm>
                  <a:off x="2191594" y="3501008"/>
                  <a:ext cx="360040" cy="360040"/>
                </a:xfrm>
                <a:prstGeom prst="rect">
                  <a:avLst/>
                </a:prstGeom>
                <a:noFill/>
                <a:ln w="12700">
                  <a:noFill/>
                </a:ln>
                <a:effectLst>
                  <a:outerShdw sx="1000" sy="1000" rotWithShape="0">
                    <a:srgbClr val="000000"/>
                  </a:outerShdw>
                </a:effectLst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lIns="36000" rIns="36000" rtlCol="0" anchor="ctr">
                  <a:no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rPr>
                    <a:t>12</a:t>
                  </a:r>
                  <a:endParaRPr lang="ko-KR" altLang="en-US" sz="1400" dirty="0">
                    <a:solidFill>
                      <a:prstClr val="black"/>
                    </a:solidFill>
                    <a:latin typeface="Courier New" panose="02070309020205020404" pitchFamily="49" charset="0"/>
                    <a:ea typeface="맑은 고딕" pitchFamily="50" charset="-127"/>
                    <a:cs typeface="Courier New" pitchFamily="49" charset="0"/>
                  </a:endParaRPr>
                </a:p>
              </p:txBody>
            </p:sp>
            <p:sp>
              <p:nvSpPr>
                <p:cNvPr id="53" name="직사각형 52"/>
                <p:cNvSpPr/>
                <p:nvPr/>
              </p:nvSpPr>
              <p:spPr>
                <a:xfrm>
                  <a:off x="5796930" y="3501008"/>
                  <a:ext cx="360040" cy="360040"/>
                </a:xfrm>
                <a:prstGeom prst="rect">
                  <a:avLst/>
                </a:prstGeom>
                <a:noFill/>
                <a:ln w="12700">
                  <a:noFill/>
                </a:ln>
                <a:effectLst>
                  <a:outerShdw sx="1000" sy="1000" rotWithShape="0">
                    <a:srgbClr val="000000"/>
                  </a:outerShdw>
                </a:effectLst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lIns="36000" rIns="36000" rtlCol="0" anchor="ctr">
                  <a:no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rPr>
                    <a:t>2</a:t>
                  </a:r>
                  <a:endParaRPr lang="ko-KR" altLang="en-US" sz="1400" dirty="0">
                    <a:solidFill>
                      <a:prstClr val="black"/>
                    </a:solidFill>
                    <a:latin typeface="Courier New" panose="02070309020205020404" pitchFamily="49" charset="0"/>
                    <a:ea typeface="맑은 고딕" pitchFamily="50" charset="-127"/>
                    <a:cs typeface="Courier New" pitchFamily="49" charset="0"/>
                  </a:endParaRPr>
                </a:p>
              </p:txBody>
            </p:sp>
            <p:sp>
              <p:nvSpPr>
                <p:cNvPr id="54" name="직사각형 53"/>
                <p:cNvSpPr/>
                <p:nvPr/>
              </p:nvSpPr>
              <p:spPr>
                <a:xfrm>
                  <a:off x="2555466" y="3501008"/>
                  <a:ext cx="360040" cy="360040"/>
                </a:xfrm>
                <a:prstGeom prst="rect">
                  <a:avLst/>
                </a:prstGeom>
                <a:noFill/>
                <a:ln w="12700">
                  <a:noFill/>
                </a:ln>
                <a:effectLst>
                  <a:outerShdw sx="1000" sy="1000" rotWithShape="0">
                    <a:srgbClr val="000000"/>
                  </a:outerShdw>
                </a:effectLst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lIns="36000" rIns="36000" rtlCol="0" anchor="ctr">
                  <a:no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rPr>
                    <a:t>11</a:t>
                  </a:r>
                  <a:endParaRPr lang="ko-KR" altLang="en-US" sz="1400" dirty="0">
                    <a:solidFill>
                      <a:prstClr val="black"/>
                    </a:solidFill>
                    <a:latin typeface="Courier New" panose="02070309020205020404" pitchFamily="49" charset="0"/>
                    <a:ea typeface="맑은 고딕" pitchFamily="50" charset="-127"/>
                    <a:cs typeface="Courier New" pitchFamily="49" charset="0"/>
                  </a:endParaRPr>
                </a:p>
              </p:txBody>
            </p:sp>
            <p:sp>
              <p:nvSpPr>
                <p:cNvPr id="55" name="직사각형 54"/>
                <p:cNvSpPr/>
                <p:nvPr/>
              </p:nvSpPr>
              <p:spPr>
                <a:xfrm>
                  <a:off x="5436890" y="3501008"/>
                  <a:ext cx="360040" cy="360040"/>
                </a:xfrm>
                <a:prstGeom prst="rect">
                  <a:avLst/>
                </a:prstGeom>
                <a:noFill/>
                <a:ln w="12700">
                  <a:noFill/>
                </a:ln>
                <a:effectLst>
                  <a:outerShdw sx="1000" sy="1000" rotWithShape="0">
                    <a:srgbClr val="000000"/>
                  </a:outerShdw>
                </a:effectLst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lIns="36000" rIns="36000" rtlCol="0" anchor="ctr">
                  <a:no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rPr>
                    <a:t>3</a:t>
                  </a:r>
                  <a:endParaRPr lang="ko-KR" altLang="en-US" sz="1400" dirty="0">
                    <a:solidFill>
                      <a:prstClr val="black"/>
                    </a:solidFill>
                    <a:latin typeface="Courier New" panose="02070309020205020404" pitchFamily="49" charset="0"/>
                    <a:ea typeface="맑은 고딕" pitchFamily="50" charset="-127"/>
                    <a:cs typeface="Courier New" pitchFamily="49" charset="0"/>
                  </a:endParaRPr>
                </a:p>
              </p:txBody>
            </p:sp>
            <p:sp>
              <p:nvSpPr>
                <p:cNvPr id="56" name="직사각형 55"/>
                <p:cNvSpPr/>
                <p:nvPr/>
              </p:nvSpPr>
              <p:spPr>
                <a:xfrm>
                  <a:off x="2915506" y="3501008"/>
                  <a:ext cx="360040" cy="360040"/>
                </a:xfrm>
                <a:prstGeom prst="rect">
                  <a:avLst/>
                </a:prstGeom>
                <a:noFill/>
                <a:ln w="12700">
                  <a:noFill/>
                </a:ln>
                <a:effectLst>
                  <a:outerShdw sx="1000" sy="1000" rotWithShape="0">
                    <a:srgbClr val="000000"/>
                  </a:outerShdw>
                </a:effectLst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lIns="36000" rIns="36000" rtlCol="0" anchor="ctr">
                  <a:no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rPr>
                    <a:t>10</a:t>
                  </a:r>
                  <a:endParaRPr lang="ko-KR" altLang="en-US" sz="1400" dirty="0">
                    <a:solidFill>
                      <a:prstClr val="black"/>
                    </a:solidFill>
                    <a:latin typeface="Courier New" panose="02070309020205020404" pitchFamily="49" charset="0"/>
                    <a:ea typeface="맑은 고딕" pitchFamily="50" charset="-127"/>
                    <a:cs typeface="Courier New" pitchFamily="49" charset="0"/>
                  </a:endParaRPr>
                </a:p>
              </p:txBody>
            </p:sp>
            <p:sp>
              <p:nvSpPr>
                <p:cNvPr id="57" name="직사각형 56"/>
                <p:cNvSpPr/>
                <p:nvPr/>
              </p:nvSpPr>
              <p:spPr>
                <a:xfrm>
                  <a:off x="5075746" y="3501008"/>
                  <a:ext cx="360040" cy="360040"/>
                </a:xfrm>
                <a:prstGeom prst="rect">
                  <a:avLst/>
                </a:prstGeom>
                <a:noFill/>
                <a:ln w="12700">
                  <a:noFill/>
                </a:ln>
                <a:effectLst>
                  <a:outerShdw sx="1000" sy="1000" rotWithShape="0">
                    <a:srgbClr val="000000"/>
                  </a:outerShdw>
                </a:effectLst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lIns="36000" rIns="36000" rtlCol="0" anchor="ctr">
                  <a:no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rPr>
                    <a:t>4</a:t>
                  </a:r>
                  <a:endParaRPr lang="ko-KR" altLang="en-US" sz="1400" dirty="0">
                    <a:solidFill>
                      <a:prstClr val="black"/>
                    </a:solidFill>
                    <a:latin typeface="Courier New" panose="02070309020205020404" pitchFamily="49" charset="0"/>
                    <a:ea typeface="맑은 고딕" pitchFamily="50" charset="-127"/>
                    <a:cs typeface="Courier New" pitchFamily="49" charset="0"/>
                  </a:endParaRPr>
                </a:p>
              </p:txBody>
            </p:sp>
            <p:sp>
              <p:nvSpPr>
                <p:cNvPr id="58" name="직사각형 57"/>
                <p:cNvSpPr/>
                <p:nvPr/>
              </p:nvSpPr>
              <p:spPr>
                <a:xfrm>
                  <a:off x="3277208" y="3501008"/>
                  <a:ext cx="360040" cy="360040"/>
                </a:xfrm>
                <a:prstGeom prst="rect">
                  <a:avLst/>
                </a:prstGeom>
                <a:noFill/>
                <a:ln w="12700">
                  <a:noFill/>
                </a:ln>
                <a:effectLst>
                  <a:outerShdw sx="1000" sy="1000" rotWithShape="0">
                    <a:srgbClr val="000000"/>
                  </a:outerShdw>
                </a:effectLst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lIns="36000" rIns="36000" rtlCol="0" anchor="ctr">
                  <a:no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rPr>
                    <a:t>9</a:t>
                  </a:r>
                  <a:endParaRPr lang="ko-KR" altLang="en-US" sz="1400" dirty="0">
                    <a:solidFill>
                      <a:prstClr val="black"/>
                    </a:solidFill>
                    <a:latin typeface="Courier New" panose="02070309020205020404" pitchFamily="49" charset="0"/>
                    <a:ea typeface="맑은 고딕" pitchFamily="50" charset="-127"/>
                    <a:cs typeface="Courier New" pitchFamily="49" charset="0"/>
                  </a:endParaRPr>
                </a:p>
              </p:txBody>
            </p:sp>
            <p:sp>
              <p:nvSpPr>
                <p:cNvPr id="59" name="직사각형 58"/>
                <p:cNvSpPr/>
                <p:nvPr/>
              </p:nvSpPr>
              <p:spPr>
                <a:xfrm>
                  <a:off x="3637248" y="3501008"/>
                  <a:ext cx="360040" cy="360040"/>
                </a:xfrm>
                <a:prstGeom prst="rect">
                  <a:avLst/>
                </a:prstGeom>
                <a:noFill/>
                <a:ln w="12700">
                  <a:noFill/>
                </a:ln>
                <a:effectLst>
                  <a:outerShdw sx="1000" sy="1000" rotWithShape="0">
                    <a:srgbClr val="000000"/>
                  </a:outerShdw>
                </a:effectLst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lIns="36000" rIns="36000" rtlCol="0" anchor="ctr">
                  <a:no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rPr>
                    <a:t>8</a:t>
                  </a:r>
                  <a:endParaRPr lang="ko-KR" altLang="en-US" sz="1400" dirty="0">
                    <a:solidFill>
                      <a:prstClr val="black"/>
                    </a:solidFill>
                    <a:latin typeface="Courier New" panose="02070309020205020404" pitchFamily="49" charset="0"/>
                    <a:ea typeface="맑은 고딕" pitchFamily="50" charset="-127"/>
                    <a:cs typeface="Courier New" pitchFamily="49" charset="0"/>
                  </a:endParaRPr>
                </a:p>
              </p:txBody>
            </p:sp>
            <p:sp>
              <p:nvSpPr>
                <p:cNvPr id="60" name="직사각형 59"/>
                <p:cNvSpPr/>
                <p:nvPr/>
              </p:nvSpPr>
              <p:spPr>
                <a:xfrm>
                  <a:off x="3995626" y="3501008"/>
                  <a:ext cx="360040" cy="360040"/>
                </a:xfrm>
                <a:prstGeom prst="rect">
                  <a:avLst/>
                </a:prstGeom>
                <a:noFill/>
                <a:ln w="12700">
                  <a:noFill/>
                </a:ln>
                <a:effectLst>
                  <a:outerShdw sx="1000" sy="1000" rotWithShape="0">
                    <a:srgbClr val="000000"/>
                  </a:outerShdw>
                </a:effectLst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lIns="36000" rIns="36000" rtlCol="0" anchor="ctr">
                  <a:no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rPr>
                    <a:t>7</a:t>
                  </a:r>
                  <a:endParaRPr lang="ko-KR" altLang="en-US" sz="1400" dirty="0">
                    <a:solidFill>
                      <a:prstClr val="black"/>
                    </a:solidFill>
                    <a:latin typeface="Courier New" panose="02070309020205020404" pitchFamily="49" charset="0"/>
                    <a:ea typeface="맑은 고딕" pitchFamily="50" charset="-127"/>
                    <a:cs typeface="Courier New" pitchFamily="49" charset="0"/>
                  </a:endParaRPr>
                </a:p>
              </p:txBody>
            </p:sp>
            <p:sp>
              <p:nvSpPr>
                <p:cNvPr id="61" name="직사각형 60"/>
                <p:cNvSpPr/>
                <p:nvPr/>
              </p:nvSpPr>
              <p:spPr>
                <a:xfrm>
                  <a:off x="4355666" y="3501008"/>
                  <a:ext cx="360040" cy="360040"/>
                </a:xfrm>
                <a:prstGeom prst="rect">
                  <a:avLst/>
                </a:prstGeom>
                <a:noFill/>
                <a:ln w="12700">
                  <a:noFill/>
                </a:ln>
                <a:effectLst>
                  <a:outerShdw sx="1000" sy="1000" rotWithShape="0">
                    <a:srgbClr val="000000"/>
                  </a:outerShdw>
                </a:effectLst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lIns="36000" rIns="36000" rtlCol="0" anchor="ctr">
                  <a:no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rPr>
                    <a:t>6</a:t>
                  </a:r>
                  <a:endParaRPr lang="ko-KR" altLang="en-US" sz="1400" dirty="0">
                    <a:solidFill>
                      <a:prstClr val="black"/>
                    </a:solidFill>
                    <a:latin typeface="Courier New" panose="02070309020205020404" pitchFamily="49" charset="0"/>
                    <a:ea typeface="맑은 고딕" pitchFamily="50" charset="-127"/>
                    <a:cs typeface="Courier New" pitchFamily="49" charset="0"/>
                  </a:endParaRPr>
                </a:p>
              </p:txBody>
            </p:sp>
            <p:sp>
              <p:nvSpPr>
                <p:cNvPr id="62" name="직사각형 61"/>
                <p:cNvSpPr/>
                <p:nvPr/>
              </p:nvSpPr>
              <p:spPr>
                <a:xfrm>
                  <a:off x="4715706" y="3501008"/>
                  <a:ext cx="360040" cy="360040"/>
                </a:xfrm>
                <a:prstGeom prst="rect">
                  <a:avLst/>
                </a:prstGeom>
                <a:noFill/>
                <a:ln w="12700">
                  <a:noFill/>
                </a:ln>
                <a:effectLst>
                  <a:outerShdw sx="1000" sy="1000" rotWithShape="0">
                    <a:srgbClr val="000000"/>
                  </a:outerShdw>
                </a:effectLst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lIns="36000" rIns="36000" rtlCol="0" anchor="ctr">
                  <a:noAutofit/>
                </a:bodyPr>
                <a:lstStyle/>
                <a:p>
                  <a:pPr algn="ctr"/>
                  <a:r>
                    <a:rPr lang="en-US" altLang="ko-KR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rPr>
                    <a:t>5</a:t>
                  </a:r>
                  <a:endParaRPr lang="ko-KR" altLang="en-US" sz="1400" dirty="0">
                    <a:solidFill>
                      <a:prstClr val="black"/>
                    </a:solidFill>
                    <a:latin typeface="Courier New" panose="02070309020205020404" pitchFamily="49" charset="0"/>
                    <a:ea typeface="맑은 고딕" pitchFamily="50" charset="-127"/>
                    <a:cs typeface="Courier New" pitchFamily="49" charset="0"/>
                  </a:endParaRPr>
                </a:p>
              </p:txBody>
            </p:sp>
          </p:grpSp>
          <p:grpSp>
            <p:nvGrpSpPr>
              <p:cNvPr id="125" name="그룹 124"/>
              <p:cNvGrpSpPr/>
              <p:nvPr/>
            </p:nvGrpSpPr>
            <p:grpSpPr>
              <a:xfrm>
                <a:off x="1845308" y="3789038"/>
                <a:ext cx="5040870" cy="360041"/>
                <a:chOff x="1845308" y="3789038"/>
                <a:chExt cx="5040870" cy="360041"/>
              </a:xfrm>
            </p:grpSpPr>
            <p:cxnSp>
              <p:nvCxnSpPr>
                <p:cNvPr id="96" name="직선 연결선 95"/>
                <p:cNvCxnSpPr/>
                <p:nvPr/>
              </p:nvCxnSpPr>
              <p:spPr>
                <a:xfrm>
                  <a:off x="2200635" y="3789040"/>
                  <a:ext cx="0" cy="360039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직선 연결선 99"/>
                <p:cNvCxnSpPr/>
                <p:nvPr/>
              </p:nvCxnSpPr>
              <p:spPr>
                <a:xfrm>
                  <a:off x="2554672" y="3789040"/>
                  <a:ext cx="0" cy="360039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직선 연결선 100"/>
                <p:cNvCxnSpPr/>
                <p:nvPr/>
              </p:nvCxnSpPr>
              <p:spPr>
                <a:xfrm>
                  <a:off x="2914712" y="3789039"/>
                  <a:ext cx="0" cy="360040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직선 연결선 101"/>
                <p:cNvCxnSpPr/>
                <p:nvPr/>
              </p:nvCxnSpPr>
              <p:spPr>
                <a:xfrm>
                  <a:off x="3276414" y="3789040"/>
                  <a:ext cx="0" cy="360039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직선 연결선 102"/>
                <p:cNvCxnSpPr/>
                <p:nvPr/>
              </p:nvCxnSpPr>
              <p:spPr>
                <a:xfrm>
                  <a:off x="3636454" y="3789040"/>
                  <a:ext cx="0" cy="360039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직선 연결선 103"/>
                <p:cNvCxnSpPr/>
                <p:nvPr/>
              </p:nvCxnSpPr>
              <p:spPr>
                <a:xfrm flipH="1">
                  <a:off x="3994832" y="3789040"/>
                  <a:ext cx="2022" cy="360039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직선 연결선 104"/>
                <p:cNvCxnSpPr>
                  <a:endCxn id="94" idx="2"/>
                </p:cNvCxnSpPr>
                <p:nvPr/>
              </p:nvCxnSpPr>
              <p:spPr>
                <a:xfrm>
                  <a:off x="4365743" y="3789038"/>
                  <a:ext cx="0" cy="360040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직선 연결선 105"/>
                <p:cNvCxnSpPr/>
                <p:nvPr/>
              </p:nvCxnSpPr>
              <p:spPr>
                <a:xfrm>
                  <a:off x="4721622" y="3789040"/>
                  <a:ext cx="0" cy="360039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직선 연결선 106"/>
                <p:cNvCxnSpPr/>
                <p:nvPr/>
              </p:nvCxnSpPr>
              <p:spPr>
                <a:xfrm>
                  <a:off x="5076056" y="3789040"/>
                  <a:ext cx="0" cy="360039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직선 연결선 107"/>
                <p:cNvCxnSpPr/>
                <p:nvPr/>
              </p:nvCxnSpPr>
              <p:spPr>
                <a:xfrm flipH="1">
                  <a:off x="5434992" y="3789040"/>
                  <a:ext cx="1464" cy="360039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직선 연결선 108"/>
                <p:cNvCxnSpPr/>
                <p:nvPr/>
              </p:nvCxnSpPr>
              <p:spPr>
                <a:xfrm>
                  <a:off x="5796136" y="3789039"/>
                  <a:ext cx="0" cy="360040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직선 연결선 109"/>
                <p:cNvCxnSpPr/>
                <p:nvPr/>
              </p:nvCxnSpPr>
              <p:spPr>
                <a:xfrm>
                  <a:off x="6156176" y="3789039"/>
                  <a:ext cx="0" cy="360040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직선 연결선 110"/>
                <p:cNvCxnSpPr/>
                <p:nvPr/>
              </p:nvCxnSpPr>
              <p:spPr>
                <a:xfrm>
                  <a:off x="6516216" y="3798566"/>
                  <a:ext cx="0" cy="350513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4" name="직사각형 93"/>
                <p:cNvSpPr/>
                <p:nvPr/>
              </p:nvSpPr>
              <p:spPr>
                <a:xfrm>
                  <a:off x="1845308" y="3789039"/>
                  <a:ext cx="5040870" cy="360039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  <a:effectLst>
                  <a:outerShdw sx="1000" sy="1000" rotWithShape="0">
                    <a:srgbClr val="000000"/>
                  </a:outerShdw>
                </a:effectLst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lIns="252000" rtlCol="0" anchor="ctr">
                  <a:noAutofit/>
                </a:bodyPr>
                <a:lstStyle/>
                <a:p>
                  <a:pPr algn="ctr"/>
                  <a:endParaRPr lang="ko-KR" altLang="en-US" sz="1600" dirty="0">
                    <a:solidFill>
                      <a:prstClr val="black"/>
                    </a:solidFill>
                    <a:latin typeface="Courier New" pitchFamily="49" charset="0"/>
                    <a:ea typeface="맑은 고딕" pitchFamily="50" charset="-127"/>
                    <a:cs typeface="Courier New" pitchFamily="49" charset="0"/>
                  </a:endParaRPr>
                </a:p>
              </p:txBody>
            </p:sp>
          </p:grpSp>
        </p:grpSp>
        <p:sp>
          <p:nvSpPr>
            <p:cNvPr id="131" name="TextBox 130"/>
            <p:cNvSpPr txBox="1"/>
            <p:nvPr/>
          </p:nvSpPr>
          <p:spPr>
            <a:xfrm>
              <a:off x="1485064" y="2833191"/>
              <a:ext cx="1432904" cy="307777"/>
            </a:xfrm>
            <a:prstGeom prst="rect">
              <a:avLst/>
            </a:prstGeom>
            <a:noFill/>
            <a:ln>
              <a:noFill/>
              <a:tailEnd type="stealth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Segment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grpSp>
          <p:nvGrpSpPr>
            <p:cNvPr id="136" name="그룹 135"/>
            <p:cNvGrpSpPr/>
            <p:nvPr/>
          </p:nvGrpSpPr>
          <p:grpSpPr>
            <a:xfrm>
              <a:off x="2575309" y="2520004"/>
              <a:ext cx="4310869" cy="304518"/>
              <a:chOff x="2575309" y="2576978"/>
              <a:chExt cx="4310869" cy="304518"/>
            </a:xfrm>
          </p:grpSpPr>
          <p:sp>
            <p:nvSpPr>
              <p:cNvPr id="130" name="왼쪽 대괄호 129"/>
              <p:cNvSpPr/>
              <p:nvPr/>
            </p:nvSpPr>
            <p:spPr>
              <a:xfrm rot="16200000">
                <a:off x="4636213" y="516074"/>
                <a:ext cx="189061" cy="4310869"/>
              </a:xfrm>
              <a:prstGeom prst="leftBracket">
                <a:avLst/>
              </a:prstGeom>
              <a:ln w="127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33" name="직선 연결선 132"/>
              <p:cNvCxnSpPr/>
              <p:nvPr/>
            </p:nvCxnSpPr>
            <p:spPr>
              <a:xfrm>
                <a:off x="4559784" y="2766040"/>
                <a:ext cx="0" cy="115456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8" name="그룹 137"/>
            <p:cNvGrpSpPr/>
            <p:nvPr/>
          </p:nvGrpSpPr>
          <p:grpSpPr>
            <a:xfrm>
              <a:off x="1851398" y="2520005"/>
              <a:ext cx="700237" cy="304517"/>
              <a:chOff x="1851398" y="2576979"/>
              <a:chExt cx="700237" cy="304517"/>
            </a:xfrm>
          </p:grpSpPr>
          <p:sp>
            <p:nvSpPr>
              <p:cNvPr id="129" name="왼쪽 대괄호 128"/>
              <p:cNvSpPr/>
              <p:nvPr/>
            </p:nvSpPr>
            <p:spPr>
              <a:xfrm rot="16200000">
                <a:off x="2106986" y="2321391"/>
                <a:ext cx="189061" cy="700237"/>
              </a:xfrm>
              <a:prstGeom prst="leftBracket">
                <a:avLst/>
              </a:prstGeom>
              <a:ln w="127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37" name="직선 연결선 136"/>
              <p:cNvCxnSpPr/>
              <p:nvPr/>
            </p:nvCxnSpPr>
            <p:spPr>
              <a:xfrm>
                <a:off x="2201516" y="2766040"/>
                <a:ext cx="0" cy="115456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9" name="TextBox 138"/>
            <p:cNvSpPr txBox="1"/>
            <p:nvPr/>
          </p:nvSpPr>
          <p:spPr>
            <a:xfrm>
              <a:off x="3843332" y="2833191"/>
              <a:ext cx="1432904" cy="307777"/>
            </a:xfrm>
            <a:prstGeom prst="rect">
              <a:avLst/>
            </a:prstGeom>
            <a:noFill/>
            <a:ln>
              <a:noFill/>
              <a:tailEnd type="stealth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Offset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grpSp>
        <p:nvGrpSpPr>
          <p:cNvPr id="195" name="그룹 194"/>
          <p:cNvGrpSpPr/>
          <p:nvPr/>
        </p:nvGrpSpPr>
        <p:grpSpPr>
          <a:xfrm>
            <a:off x="2970279" y="4485722"/>
            <a:ext cx="5418145" cy="1353118"/>
            <a:chOff x="1608808" y="3501008"/>
            <a:chExt cx="5418145" cy="1353118"/>
          </a:xfrm>
        </p:grpSpPr>
        <p:grpSp>
          <p:nvGrpSpPr>
            <p:cNvPr id="141" name="그룹 140"/>
            <p:cNvGrpSpPr/>
            <p:nvPr/>
          </p:nvGrpSpPr>
          <p:grpSpPr>
            <a:xfrm>
              <a:off x="1608808" y="3501008"/>
              <a:ext cx="5401114" cy="1353118"/>
              <a:chOff x="1485064" y="1787850"/>
              <a:chExt cx="5401114" cy="1353118"/>
            </a:xfrm>
          </p:grpSpPr>
          <p:grpSp>
            <p:nvGrpSpPr>
              <p:cNvPr id="142" name="그룹 141"/>
              <p:cNvGrpSpPr/>
              <p:nvPr/>
            </p:nvGrpSpPr>
            <p:grpSpPr>
              <a:xfrm>
                <a:off x="1831554" y="1787850"/>
                <a:ext cx="5054624" cy="648071"/>
                <a:chOff x="1831554" y="3501008"/>
                <a:chExt cx="5054624" cy="648071"/>
              </a:xfrm>
            </p:grpSpPr>
            <p:grpSp>
              <p:nvGrpSpPr>
                <p:cNvPr id="151" name="그룹 150"/>
                <p:cNvGrpSpPr/>
                <p:nvPr/>
              </p:nvGrpSpPr>
              <p:grpSpPr>
                <a:xfrm>
                  <a:off x="1831554" y="3501008"/>
                  <a:ext cx="5044702" cy="360040"/>
                  <a:chOff x="1831554" y="3501008"/>
                  <a:chExt cx="5044702" cy="360040"/>
                </a:xfrm>
              </p:grpSpPr>
              <p:sp>
                <p:nvSpPr>
                  <p:cNvPr id="167" name="직사각형 166"/>
                  <p:cNvSpPr/>
                  <p:nvPr/>
                </p:nvSpPr>
                <p:spPr>
                  <a:xfrm>
                    <a:off x="6516216" y="35010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  <a:effectLst>
                    <a:outerShdw sx="1000" sy="1000" rotWithShape="0">
                      <a:srgbClr val="000000"/>
                    </a:outerShdw>
                  </a:effectLst>
                </p:spPr>
                <p:style>
                  <a:lnRef idx="3">
                    <a:schemeClr val="lt1"/>
                  </a:lnRef>
                  <a:fillRef idx="1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lIns="36000" rIns="36000" rtlCol="0" anchor="ctr">
                    <a:noAutofit/>
                  </a:bodyPr>
                  <a:lstStyle/>
                  <a:p>
                    <a:pPr algn="ctr"/>
                    <a:r>
                      <a:rPr lang="en-US" altLang="ko-KR" sz="1400" dirty="0">
                        <a:solidFill>
                          <a:prstClr val="black"/>
                        </a:solidFill>
                        <a:latin typeface="Courier New" panose="02070309020205020404" pitchFamily="49" charset="0"/>
                        <a:ea typeface="맑은 고딕" pitchFamily="50" charset="-127"/>
                        <a:cs typeface="Courier New" pitchFamily="49" charset="0"/>
                      </a:rPr>
                      <a:t>0</a:t>
                    </a:r>
                    <a:endParaRPr lang="ko-KR" altLang="en-US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endParaRPr>
                  </a:p>
                </p:txBody>
              </p:sp>
              <p:sp>
                <p:nvSpPr>
                  <p:cNvPr id="168" name="직사각형 167"/>
                  <p:cNvSpPr/>
                  <p:nvPr/>
                </p:nvSpPr>
                <p:spPr>
                  <a:xfrm>
                    <a:off x="1831554" y="35010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  <a:effectLst>
                    <a:outerShdw sx="1000" sy="1000" rotWithShape="0">
                      <a:srgbClr val="000000"/>
                    </a:outerShdw>
                  </a:effectLst>
                </p:spPr>
                <p:style>
                  <a:lnRef idx="3">
                    <a:schemeClr val="lt1"/>
                  </a:lnRef>
                  <a:fillRef idx="1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lIns="36000" rIns="36000" rtlCol="0" anchor="ctr">
                    <a:noAutofit/>
                  </a:bodyPr>
                  <a:lstStyle/>
                  <a:p>
                    <a:pPr algn="ctr"/>
                    <a:r>
                      <a:rPr lang="en-US" altLang="ko-KR" sz="1400" dirty="0">
                        <a:solidFill>
                          <a:prstClr val="black"/>
                        </a:solidFill>
                        <a:latin typeface="Courier New" panose="02070309020205020404" pitchFamily="49" charset="0"/>
                        <a:ea typeface="맑은 고딕" pitchFamily="50" charset="-127"/>
                        <a:cs typeface="Courier New" pitchFamily="49" charset="0"/>
                      </a:rPr>
                      <a:t>13</a:t>
                    </a:r>
                    <a:endParaRPr lang="ko-KR" altLang="en-US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endParaRPr>
                  </a:p>
                </p:txBody>
              </p:sp>
              <p:sp>
                <p:nvSpPr>
                  <p:cNvPr id="169" name="직사각형 168"/>
                  <p:cNvSpPr/>
                  <p:nvPr/>
                </p:nvSpPr>
                <p:spPr>
                  <a:xfrm>
                    <a:off x="6156970" y="35010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  <a:effectLst>
                    <a:outerShdw sx="1000" sy="1000" rotWithShape="0">
                      <a:srgbClr val="000000"/>
                    </a:outerShdw>
                  </a:effectLst>
                </p:spPr>
                <p:style>
                  <a:lnRef idx="3">
                    <a:schemeClr val="lt1"/>
                  </a:lnRef>
                  <a:fillRef idx="1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lIns="36000" rIns="36000" rtlCol="0" anchor="ctr">
                    <a:noAutofit/>
                  </a:bodyPr>
                  <a:lstStyle/>
                  <a:p>
                    <a:pPr algn="ctr"/>
                    <a:r>
                      <a:rPr lang="en-US" altLang="ko-KR" sz="1400" dirty="0">
                        <a:solidFill>
                          <a:prstClr val="black"/>
                        </a:solidFill>
                        <a:latin typeface="Courier New" panose="02070309020205020404" pitchFamily="49" charset="0"/>
                        <a:ea typeface="맑은 고딕" pitchFamily="50" charset="-127"/>
                        <a:cs typeface="Courier New" pitchFamily="49" charset="0"/>
                      </a:rPr>
                      <a:t>1</a:t>
                    </a:r>
                    <a:endParaRPr lang="ko-KR" altLang="en-US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endParaRPr>
                  </a:p>
                </p:txBody>
              </p:sp>
              <p:sp>
                <p:nvSpPr>
                  <p:cNvPr id="170" name="직사각형 169"/>
                  <p:cNvSpPr/>
                  <p:nvPr/>
                </p:nvSpPr>
                <p:spPr>
                  <a:xfrm>
                    <a:off x="2191594" y="35010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  <a:effectLst>
                    <a:outerShdw sx="1000" sy="1000" rotWithShape="0">
                      <a:srgbClr val="000000"/>
                    </a:outerShdw>
                  </a:effectLst>
                </p:spPr>
                <p:style>
                  <a:lnRef idx="3">
                    <a:schemeClr val="lt1"/>
                  </a:lnRef>
                  <a:fillRef idx="1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lIns="36000" rIns="36000" rtlCol="0" anchor="ctr">
                    <a:noAutofit/>
                  </a:bodyPr>
                  <a:lstStyle/>
                  <a:p>
                    <a:pPr algn="ctr"/>
                    <a:r>
                      <a:rPr lang="en-US" altLang="ko-KR" sz="1400" dirty="0">
                        <a:solidFill>
                          <a:prstClr val="black"/>
                        </a:solidFill>
                        <a:latin typeface="Courier New" panose="02070309020205020404" pitchFamily="49" charset="0"/>
                        <a:ea typeface="맑은 고딕" pitchFamily="50" charset="-127"/>
                        <a:cs typeface="Courier New" pitchFamily="49" charset="0"/>
                      </a:rPr>
                      <a:t>12</a:t>
                    </a:r>
                    <a:endParaRPr lang="ko-KR" altLang="en-US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endParaRPr>
                  </a:p>
                </p:txBody>
              </p:sp>
              <p:sp>
                <p:nvSpPr>
                  <p:cNvPr id="171" name="직사각형 170"/>
                  <p:cNvSpPr/>
                  <p:nvPr/>
                </p:nvSpPr>
                <p:spPr>
                  <a:xfrm>
                    <a:off x="5796930" y="35010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  <a:effectLst>
                    <a:outerShdw sx="1000" sy="1000" rotWithShape="0">
                      <a:srgbClr val="000000"/>
                    </a:outerShdw>
                  </a:effectLst>
                </p:spPr>
                <p:style>
                  <a:lnRef idx="3">
                    <a:schemeClr val="lt1"/>
                  </a:lnRef>
                  <a:fillRef idx="1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lIns="36000" rIns="36000" rtlCol="0" anchor="ctr">
                    <a:noAutofit/>
                  </a:bodyPr>
                  <a:lstStyle/>
                  <a:p>
                    <a:pPr algn="ctr"/>
                    <a:r>
                      <a:rPr lang="en-US" altLang="ko-KR" sz="1400" dirty="0">
                        <a:solidFill>
                          <a:prstClr val="black"/>
                        </a:solidFill>
                        <a:latin typeface="Courier New" panose="02070309020205020404" pitchFamily="49" charset="0"/>
                        <a:ea typeface="맑은 고딕" pitchFamily="50" charset="-127"/>
                        <a:cs typeface="Courier New" pitchFamily="49" charset="0"/>
                      </a:rPr>
                      <a:t>2</a:t>
                    </a:r>
                    <a:endParaRPr lang="ko-KR" altLang="en-US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endParaRPr>
                  </a:p>
                </p:txBody>
              </p:sp>
              <p:sp>
                <p:nvSpPr>
                  <p:cNvPr id="172" name="직사각형 171"/>
                  <p:cNvSpPr/>
                  <p:nvPr/>
                </p:nvSpPr>
                <p:spPr>
                  <a:xfrm>
                    <a:off x="2555466" y="35010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  <a:effectLst>
                    <a:outerShdw sx="1000" sy="1000" rotWithShape="0">
                      <a:srgbClr val="000000"/>
                    </a:outerShdw>
                  </a:effectLst>
                </p:spPr>
                <p:style>
                  <a:lnRef idx="3">
                    <a:schemeClr val="lt1"/>
                  </a:lnRef>
                  <a:fillRef idx="1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lIns="36000" rIns="36000" rtlCol="0" anchor="ctr">
                    <a:noAutofit/>
                  </a:bodyPr>
                  <a:lstStyle/>
                  <a:p>
                    <a:pPr algn="ctr"/>
                    <a:r>
                      <a:rPr lang="en-US" altLang="ko-KR" sz="1400" dirty="0">
                        <a:solidFill>
                          <a:prstClr val="black"/>
                        </a:solidFill>
                        <a:latin typeface="Courier New" panose="02070309020205020404" pitchFamily="49" charset="0"/>
                        <a:ea typeface="맑은 고딕" pitchFamily="50" charset="-127"/>
                        <a:cs typeface="Courier New" pitchFamily="49" charset="0"/>
                      </a:rPr>
                      <a:t>11</a:t>
                    </a:r>
                    <a:endParaRPr lang="ko-KR" altLang="en-US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endParaRPr>
                  </a:p>
                </p:txBody>
              </p:sp>
              <p:sp>
                <p:nvSpPr>
                  <p:cNvPr id="173" name="직사각형 172"/>
                  <p:cNvSpPr/>
                  <p:nvPr/>
                </p:nvSpPr>
                <p:spPr>
                  <a:xfrm>
                    <a:off x="5436890" y="35010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  <a:effectLst>
                    <a:outerShdw sx="1000" sy="1000" rotWithShape="0">
                      <a:srgbClr val="000000"/>
                    </a:outerShdw>
                  </a:effectLst>
                </p:spPr>
                <p:style>
                  <a:lnRef idx="3">
                    <a:schemeClr val="lt1"/>
                  </a:lnRef>
                  <a:fillRef idx="1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lIns="36000" rIns="36000" rtlCol="0" anchor="ctr">
                    <a:noAutofit/>
                  </a:bodyPr>
                  <a:lstStyle/>
                  <a:p>
                    <a:pPr algn="ctr"/>
                    <a:r>
                      <a:rPr lang="en-US" altLang="ko-KR" sz="1400" dirty="0">
                        <a:solidFill>
                          <a:prstClr val="black"/>
                        </a:solidFill>
                        <a:latin typeface="Courier New" panose="02070309020205020404" pitchFamily="49" charset="0"/>
                        <a:ea typeface="맑은 고딕" pitchFamily="50" charset="-127"/>
                        <a:cs typeface="Courier New" pitchFamily="49" charset="0"/>
                      </a:rPr>
                      <a:t>3</a:t>
                    </a:r>
                    <a:endParaRPr lang="ko-KR" altLang="en-US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endParaRPr>
                  </a:p>
                </p:txBody>
              </p:sp>
              <p:sp>
                <p:nvSpPr>
                  <p:cNvPr id="174" name="직사각형 173"/>
                  <p:cNvSpPr/>
                  <p:nvPr/>
                </p:nvSpPr>
                <p:spPr>
                  <a:xfrm>
                    <a:off x="2915506" y="35010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  <a:effectLst>
                    <a:outerShdw sx="1000" sy="1000" rotWithShape="0">
                      <a:srgbClr val="000000"/>
                    </a:outerShdw>
                  </a:effectLst>
                </p:spPr>
                <p:style>
                  <a:lnRef idx="3">
                    <a:schemeClr val="lt1"/>
                  </a:lnRef>
                  <a:fillRef idx="1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lIns="36000" rIns="36000" rtlCol="0" anchor="ctr">
                    <a:noAutofit/>
                  </a:bodyPr>
                  <a:lstStyle/>
                  <a:p>
                    <a:pPr algn="ctr"/>
                    <a:r>
                      <a:rPr lang="en-US" altLang="ko-KR" sz="1400" dirty="0">
                        <a:solidFill>
                          <a:prstClr val="black"/>
                        </a:solidFill>
                        <a:latin typeface="Courier New" panose="02070309020205020404" pitchFamily="49" charset="0"/>
                        <a:ea typeface="맑은 고딕" pitchFamily="50" charset="-127"/>
                        <a:cs typeface="Courier New" pitchFamily="49" charset="0"/>
                      </a:rPr>
                      <a:t>10</a:t>
                    </a:r>
                    <a:endParaRPr lang="ko-KR" altLang="en-US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endParaRPr>
                  </a:p>
                </p:txBody>
              </p:sp>
              <p:sp>
                <p:nvSpPr>
                  <p:cNvPr id="175" name="직사각형 174"/>
                  <p:cNvSpPr/>
                  <p:nvPr/>
                </p:nvSpPr>
                <p:spPr>
                  <a:xfrm>
                    <a:off x="5075746" y="35010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  <a:effectLst>
                    <a:outerShdw sx="1000" sy="1000" rotWithShape="0">
                      <a:srgbClr val="000000"/>
                    </a:outerShdw>
                  </a:effectLst>
                </p:spPr>
                <p:style>
                  <a:lnRef idx="3">
                    <a:schemeClr val="lt1"/>
                  </a:lnRef>
                  <a:fillRef idx="1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lIns="36000" rIns="36000" rtlCol="0" anchor="ctr">
                    <a:noAutofit/>
                  </a:bodyPr>
                  <a:lstStyle/>
                  <a:p>
                    <a:pPr algn="ctr"/>
                    <a:r>
                      <a:rPr lang="en-US" altLang="ko-KR" sz="1400" dirty="0">
                        <a:solidFill>
                          <a:prstClr val="black"/>
                        </a:solidFill>
                        <a:latin typeface="Courier New" panose="02070309020205020404" pitchFamily="49" charset="0"/>
                        <a:ea typeface="맑은 고딕" pitchFamily="50" charset="-127"/>
                        <a:cs typeface="Courier New" pitchFamily="49" charset="0"/>
                      </a:rPr>
                      <a:t>4</a:t>
                    </a:r>
                    <a:endParaRPr lang="ko-KR" altLang="en-US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endParaRPr>
                  </a:p>
                </p:txBody>
              </p:sp>
              <p:sp>
                <p:nvSpPr>
                  <p:cNvPr id="176" name="직사각형 175"/>
                  <p:cNvSpPr/>
                  <p:nvPr/>
                </p:nvSpPr>
                <p:spPr>
                  <a:xfrm>
                    <a:off x="3277208" y="35010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  <a:effectLst>
                    <a:outerShdw sx="1000" sy="1000" rotWithShape="0">
                      <a:srgbClr val="000000"/>
                    </a:outerShdw>
                  </a:effectLst>
                </p:spPr>
                <p:style>
                  <a:lnRef idx="3">
                    <a:schemeClr val="lt1"/>
                  </a:lnRef>
                  <a:fillRef idx="1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lIns="36000" rIns="36000" rtlCol="0" anchor="ctr">
                    <a:noAutofit/>
                  </a:bodyPr>
                  <a:lstStyle/>
                  <a:p>
                    <a:pPr algn="ctr"/>
                    <a:r>
                      <a:rPr lang="en-US" altLang="ko-KR" sz="1400" dirty="0">
                        <a:solidFill>
                          <a:prstClr val="black"/>
                        </a:solidFill>
                        <a:latin typeface="Courier New" panose="02070309020205020404" pitchFamily="49" charset="0"/>
                        <a:ea typeface="맑은 고딕" pitchFamily="50" charset="-127"/>
                        <a:cs typeface="Courier New" pitchFamily="49" charset="0"/>
                      </a:rPr>
                      <a:t>9</a:t>
                    </a:r>
                    <a:endParaRPr lang="ko-KR" altLang="en-US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endParaRPr>
                  </a:p>
                </p:txBody>
              </p:sp>
              <p:sp>
                <p:nvSpPr>
                  <p:cNvPr id="177" name="직사각형 176"/>
                  <p:cNvSpPr/>
                  <p:nvPr/>
                </p:nvSpPr>
                <p:spPr>
                  <a:xfrm>
                    <a:off x="3637248" y="35010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  <a:effectLst>
                    <a:outerShdw sx="1000" sy="1000" rotWithShape="0">
                      <a:srgbClr val="000000"/>
                    </a:outerShdw>
                  </a:effectLst>
                </p:spPr>
                <p:style>
                  <a:lnRef idx="3">
                    <a:schemeClr val="lt1"/>
                  </a:lnRef>
                  <a:fillRef idx="1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lIns="36000" rIns="36000" rtlCol="0" anchor="ctr">
                    <a:noAutofit/>
                  </a:bodyPr>
                  <a:lstStyle/>
                  <a:p>
                    <a:pPr algn="ctr"/>
                    <a:r>
                      <a:rPr lang="en-US" altLang="ko-KR" sz="1400" dirty="0">
                        <a:solidFill>
                          <a:prstClr val="black"/>
                        </a:solidFill>
                        <a:latin typeface="Courier New" panose="02070309020205020404" pitchFamily="49" charset="0"/>
                        <a:ea typeface="맑은 고딕" pitchFamily="50" charset="-127"/>
                        <a:cs typeface="Courier New" pitchFamily="49" charset="0"/>
                      </a:rPr>
                      <a:t>8</a:t>
                    </a:r>
                    <a:endParaRPr lang="ko-KR" altLang="en-US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endParaRPr>
                  </a:p>
                </p:txBody>
              </p:sp>
              <p:sp>
                <p:nvSpPr>
                  <p:cNvPr id="178" name="직사각형 177"/>
                  <p:cNvSpPr/>
                  <p:nvPr/>
                </p:nvSpPr>
                <p:spPr>
                  <a:xfrm>
                    <a:off x="3995626" y="35010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  <a:effectLst>
                    <a:outerShdw sx="1000" sy="1000" rotWithShape="0">
                      <a:srgbClr val="000000"/>
                    </a:outerShdw>
                  </a:effectLst>
                </p:spPr>
                <p:style>
                  <a:lnRef idx="3">
                    <a:schemeClr val="lt1"/>
                  </a:lnRef>
                  <a:fillRef idx="1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lIns="36000" rIns="36000" rtlCol="0" anchor="ctr">
                    <a:noAutofit/>
                  </a:bodyPr>
                  <a:lstStyle/>
                  <a:p>
                    <a:pPr algn="ctr"/>
                    <a:r>
                      <a:rPr lang="en-US" altLang="ko-KR" sz="1400" dirty="0">
                        <a:solidFill>
                          <a:prstClr val="black"/>
                        </a:solidFill>
                        <a:latin typeface="Courier New" panose="02070309020205020404" pitchFamily="49" charset="0"/>
                        <a:ea typeface="맑은 고딕" pitchFamily="50" charset="-127"/>
                        <a:cs typeface="Courier New" pitchFamily="49" charset="0"/>
                      </a:rPr>
                      <a:t>7</a:t>
                    </a:r>
                    <a:endParaRPr lang="ko-KR" altLang="en-US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endParaRPr>
                  </a:p>
                </p:txBody>
              </p:sp>
              <p:sp>
                <p:nvSpPr>
                  <p:cNvPr id="179" name="직사각형 178"/>
                  <p:cNvSpPr/>
                  <p:nvPr/>
                </p:nvSpPr>
                <p:spPr>
                  <a:xfrm>
                    <a:off x="4355666" y="35010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  <a:effectLst>
                    <a:outerShdw sx="1000" sy="1000" rotWithShape="0">
                      <a:srgbClr val="000000"/>
                    </a:outerShdw>
                  </a:effectLst>
                </p:spPr>
                <p:style>
                  <a:lnRef idx="3">
                    <a:schemeClr val="lt1"/>
                  </a:lnRef>
                  <a:fillRef idx="1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lIns="36000" rIns="36000" rtlCol="0" anchor="ctr">
                    <a:noAutofit/>
                  </a:bodyPr>
                  <a:lstStyle/>
                  <a:p>
                    <a:pPr algn="ctr"/>
                    <a:r>
                      <a:rPr lang="en-US" altLang="ko-KR" sz="1400" dirty="0">
                        <a:solidFill>
                          <a:prstClr val="black"/>
                        </a:solidFill>
                        <a:latin typeface="Courier New" panose="02070309020205020404" pitchFamily="49" charset="0"/>
                        <a:ea typeface="맑은 고딕" pitchFamily="50" charset="-127"/>
                        <a:cs typeface="Courier New" pitchFamily="49" charset="0"/>
                      </a:rPr>
                      <a:t>6</a:t>
                    </a:r>
                    <a:endParaRPr lang="ko-KR" altLang="en-US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endParaRPr>
                  </a:p>
                </p:txBody>
              </p:sp>
              <p:sp>
                <p:nvSpPr>
                  <p:cNvPr id="180" name="직사각형 179"/>
                  <p:cNvSpPr/>
                  <p:nvPr/>
                </p:nvSpPr>
                <p:spPr>
                  <a:xfrm>
                    <a:off x="4715706" y="3501008"/>
                    <a:ext cx="360040" cy="36004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  <a:effectLst>
                    <a:outerShdw sx="1000" sy="1000" rotWithShape="0">
                      <a:srgbClr val="000000"/>
                    </a:outerShdw>
                  </a:effectLst>
                </p:spPr>
                <p:style>
                  <a:lnRef idx="3">
                    <a:schemeClr val="lt1"/>
                  </a:lnRef>
                  <a:fillRef idx="1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lIns="36000" rIns="36000" rtlCol="0" anchor="ctr">
                    <a:noAutofit/>
                  </a:bodyPr>
                  <a:lstStyle/>
                  <a:p>
                    <a:pPr algn="ctr"/>
                    <a:r>
                      <a:rPr lang="en-US" altLang="ko-KR" sz="1400" dirty="0">
                        <a:solidFill>
                          <a:prstClr val="black"/>
                        </a:solidFill>
                        <a:latin typeface="Courier New" panose="02070309020205020404" pitchFamily="49" charset="0"/>
                        <a:ea typeface="맑은 고딕" pitchFamily="50" charset="-127"/>
                        <a:cs typeface="Courier New" pitchFamily="49" charset="0"/>
                      </a:rPr>
                      <a:t>5</a:t>
                    </a:r>
                    <a:endParaRPr lang="ko-KR" altLang="en-US" sz="1400" dirty="0">
                      <a:solidFill>
                        <a:prstClr val="black"/>
                      </a:solidFill>
                      <a:latin typeface="Courier New" panose="02070309020205020404" pitchFamily="49" charset="0"/>
                      <a:ea typeface="맑은 고딕" pitchFamily="50" charset="-127"/>
                      <a:cs typeface="Courier New" pitchFamily="49" charset="0"/>
                    </a:endParaRPr>
                  </a:p>
                </p:txBody>
              </p:sp>
            </p:grpSp>
            <p:grpSp>
              <p:nvGrpSpPr>
                <p:cNvPr id="152" name="그룹 151"/>
                <p:cNvGrpSpPr/>
                <p:nvPr/>
              </p:nvGrpSpPr>
              <p:grpSpPr>
                <a:xfrm>
                  <a:off x="1845308" y="3789038"/>
                  <a:ext cx="5040870" cy="360041"/>
                  <a:chOff x="1845308" y="3789038"/>
                  <a:chExt cx="5040870" cy="360041"/>
                </a:xfrm>
              </p:grpSpPr>
              <p:cxnSp>
                <p:nvCxnSpPr>
                  <p:cNvPr id="153" name="직선 연결선 152"/>
                  <p:cNvCxnSpPr/>
                  <p:nvPr/>
                </p:nvCxnSpPr>
                <p:spPr>
                  <a:xfrm>
                    <a:off x="2200635" y="3789040"/>
                    <a:ext cx="0" cy="360039"/>
                  </a:xfrm>
                  <a:prstGeom prst="line">
                    <a:avLst/>
                  </a:prstGeom>
                  <a:ln w="12700">
                    <a:solidFill>
                      <a:schemeClr val="bg1">
                        <a:lumMod val="85000"/>
                      </a:schemeClr>
                    </a:solidFill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직선 연결선 153"/>
                  <p:cNvCxnSpPr/>
                  <p:nvPr/>
                </p:nvCxnSpPr>
                <p:spPr>
                  <a:xfrm>
                    <a:off x="2554672" y="3789040"/>
                    <a:ext cx="0" cy="360039"/>
                  </a:xfrm>
                  <a:prstGeom prst="line">
                    <a:avLst/>
                  </a:prstGeom>
                  <a:ln w="12700">
                    <a:solidFill>
                      <a:schemeClr val="bg1">
                        <a:lumMod val="85000"/>
                      </a:schemeClr>
                    </a:solidFill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5" name="직선 연결선 154"/>
                  <p:cNvCxnSpPr/>
                  <p:nvPr/>
                </p:nvCxnSpPr>
                <p:spPr>
                  <a:xfrm>
                    <a:off x="2914712" y="3789039"/>
                    <a:ext cx="0" cy="360040"/>
                  </a:xfrm>
                  <a:prstGeom prst="line">
                    <a:avLst/>
                  </a:prstGeom>
                  <a:ln w="12700">
                    <a:solidFill>
                      <a:schemeClr val="bg1">
                        <a:lumMod val="85000"/>
                      </a:schemeClr>
                    </a:solidFill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직선 연결선 155"/>
                  <p:cNvCxnSpPr/>
                  <p:nvPr/>
                </p:nvCxnSpPr>
                <p:spPr>
                  <a:xfrm>
                    <a:off x="3276414" y="3789040"/>
                    <a:ext cx="0" cy="360039"/>
                  </a:xfrm>
                  <a:prstGeom prst="line">
                    <a:avLst/>
                  </a:prstGeom>
                  <a:ln w="12700">
                    <a:solidFill>
                      <a:schemeClr val="bg1">
                        <a:lumMod val="85000"/>
                      </a:schemeClr>
                    </a:solidFill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직선 연결선 156"/>
                  <p:cNvCxnSpPr/>
                  <p:nvPr/>
                </p:nvCxnSpPr>
                <p:spPr>
                  <a:xfrm>
                    <a:off x="3636454" y="3789040"/>
                    <a:ext cx="0" cy="360039"/>
                  </a:xfrm>
                  <a:prstGeom prst="line">
                    <a:avLst/>
                  </a:prstGeom>
                  <a:ln w="12700">
                    <a:solidFill>
                      <a:schemeClr val="bg1">
                        <a:lumMod val="85000"/>
                      </a:schemeClr>
                    </a:solidFill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직선 연결선 157"/>
                  <p:cNvCxnSpPr/>
                  <p:nvPr/>
                </p:nvCxnSpPr>
                <p:spPr>
                  <a:xfrm flipH="1">
                    <a:off x="3994832" y="3789040"/>
                    <a:ext cx="2022" cy="360039"/>
                  </a:xfrm>
                  <a:prstGeom prst="line">
                    <a:avLst/>
                  </a:prstGeom>
                  <a:ln w="12700">
                    <a:solidFill>
                      <a:schemeClr val="bg1">
                        <a:lumMod val="85000"/>
                      </a:schemeClr>
                    </a:solidFill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직선 연결선 158"/>
                  <p:cNvCxnSpPr>
                    <a:endCxn id="166" idx="2"/>
                  </p:cNvCxnSpPr>
                  <p:nvPr/>
                </p:nvCxnSpPr>
                <p:spPr>
                  <a:xfrm>
                    <a:off x="4365743" y="3789038"/>
                    <a:ext cx="0" cy="360040"/>
                  </a:xfrm>
                  <a:prstGeom prst="line">
                    <a:avLst/>
                  </a:prstGeom>
                  <a:ln w="12700">
                    <a:solidFill>
                      <a:schemeClr val="bg1">
                        <a:lumMod val="85000"/>
                      </a:schemeClr>
                    </a:solidFill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직선 연결선 159"/>
                  <p:cNvCxnSpPr/>
                  <p:nvPr/>
                </p:nvCxnSpPr>
                <p:spPr>
                  <a:xfrm>
                    <a:off x="4721622" y="3789040"/>
                    <a:ext cx="0" cy="360039"/>
                  </a:xfrm>
                  <a:prstGeom prst="line">
                    <a:avLst/>
                  </a:prstGeom>
                  <a:ln w="12700">
                    <a:solidFill>
                      <a:schemeClr val="bg1">
                        <a:lumMod val="85000"/>
                      </a:schemeClr>
                    </a:solidFill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직선 연결선 160"/>
                  <p:cNvCxnSpPr/>
                  <p:nvPr/>
                </p:nvCxnSpPr>
                <p:spPr>
                  <a:xfrm>
                    <a:off x="5076056" y="3789040"/>
                    <a:ext cx="0" cy="360039"/>
                  </a:xfrm>
                  <a:prstGeom prst="line">
                    <a:avLst/>
                  </a:prstGeom>
                  <a:ln w="12700">
                    <a:solidFill>
                      <a:schemeClr val="bg1">
                        <a:lumMod val="85000"/>
                      </a:schemeClr>
                    </a:solidFill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직선 연결선 161"/>
                  <p:cNvCxnSpPr/>
                  <p:nvPr/>
                </p:nvCxnSpPr>
                <p:spPr>
                  <a:xfrm flipH="1">
                    <a:off x="5434992" y="3789040"/>
                    <a:ext cx="1464" cy="360039"/>
                  </a:xfrm>
                  <a:prstGeom prst="line">
                    <a:avLst/>
                  </a:prstGeom>
                  <a:ln w="12700">
                    <a:solidFill>
                      <a:schemeClr val="bg1">
                        <a:lumMod val="85000"/>
                      </a:schemeClr>
                    </a:solidFill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직선 연결선 162"/>
                  <p:cNvCxnSpPr/>
                  <p:nvPr/>
                </p:nvCxnSpPr>
                <p:spPr>
                  <a:xfrm>
                    <a:off x="5796136" y="3789039"/>
                    <a:ext cx="0" cy="360040"/>
                  </a:xfrm>
                  <a:prstGeom prst="line">
                    <a:avLst/>
                  </a:prstGeom>
                  <a:ln w="12700">
                    <a:solidFill>
                      <a:schemeClr val="bg1">
                        <a:lumMod val="85000"/>
                      </a:schemeClr>
                    </a:solidFill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4" name="직선 연결선 163"/>
                  <p:cNvCxnSpPr/>
                  <p:nvPr/>
                </p:nvCxnSpPr>
                <p:spPr>
                  <a:xfrm>
                    <a:off x="6156176" y="3789039"/>
                    <a:ext cx="0" cy="360040"/>
                  </a:xfrm>
                  <a:prstGeom prst="line">
                    <a:avLst/>
                  </a:prstGeom>
                  <a:ln w="12700">
                    <a:solidFill>
                      <a:schemeClr val="bg1">
                        <a:lumMod val="85000"/>
                      </a:schemeClr>
                    </a:solidFill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5" name="직선 연결선 164"/>
                  <p:cNvCxnSpPr/>
                  <p:nvPr/>
                </p:nvCxnSpPr>
                <p:spPr>
                  <a:xfrm>
                    <a:off x="6516216" y="3798566"/>
                    <a:ext cx="0" cy="350513"/>
                  </a:xfrm>
                  <a:prstGeom prst="line">
                    <a:avLst/>
                  </a:prstGeom>
                  <a:ln w="12700">
                    <a:solidFill>
                      <a:schemeClr val="bg1">
                        <a:lumMod val="85000"/>
                      </a:schemeClr>
                    </a:solidFill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6" name="직사각형 165"/>
                  <p:cNvSpPr/>
                  <p:nvPr/>
                </p:nvSpPr>
                <p:spPr>
                  <a:xfrm>
                    <a:off x="1845308" y="3789039"/>
                    <a:ext cx="5040870" cy="360039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  <a:effectLst>
                    <a:outerShdw sx="1000" sy="1000" rotWithShape="0">
                      <a:srgbClr val="000000"/>
                    </a:outerShdw>
                  </a:effectLst>
                </p:spPr>
                <p:style>
                  <a:lnRef idx="3">
                    <a:schemeClr val="lt1"/>
                  </a:lnRef>
                  <a:fillRef idx="1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lIns="252000" rtlCol="0" anchor="ctr">
                    <a:noAutofit/>
                  </a:bodyPr>
                  <a:lstStyle/>
                  <a:p>
                    <a:pPr algn="ctr"/>
                    <a:endParaRPr lang="ko-KR" altLang="en-US" sz="1600" dirty="0">
                      <a:solidFill>
                        <a:prstClr val="black"/>
                      </a:solidFill>
                      <a:latin typeface="Courier New" pitchFamily="49" charset="0"/>
                      <a:ea typeface="맑은 고딕" pitchFamily="50" charset="-127"/>
                      <a:cs typeface="Courier New" pitchFamily="49" charset="0"/>
                    </a:endParaRPr>
                  </a:p>
                </p:txBody>
              </p:sp>
            </p:grpSp>
          </p:grpSp>
          <p:sp>
            <p:nvSpPr>
              <p:cNvPr id="143" name="TextBox 142"/>
              <p:cNvSpPr txBox="1"/>
              <p:nvPr/>
            </p:nvSpPr>
            <p:spPr>
              <a:xfrm>
                <a:off x="1485064" y="2833191"/>
                <a:ext cx="1432904" cy="307777"/>
              </a:xfrm>
              <a:prstGeom prst="rect">
                <a:avLst/>
              </a:prstGeom>
              <a:noFill/>
              <a:ln>
                <a:noFill/>
                <a:tailEnd type="stealth"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dirty="0">
                    <a:solidFill>
                      <a:prstClr val="black"/>
                    </a:solidFill>
                    <a:latin typeface="맑은 고딕" pitchFamily="50" charset="-127"/>
                    <a:ea typeface="맑은 고딕" pitchFamily="50" charset="-127"/>
                  </a:rPr>
                  <a:t>Segment</a:t>
                </a:r>
                <a:endParaRPr lang="ko-KR" altLang="en-US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endParaRPr>
              </a:p>
            </p:txBody>
          </p:sp>
          <p:grpSp>
            <p:nvGrpSpPr>
              <p:cNvPr id="144" name="그룹 143"/>
              <p:cNvGrpSpPr/>
              <p:nvPr/>
            </p:nvGrpSpPr>
            <p:grpSpPr>
              <a:xfrm>
                <a:off x="2575309" y="2520004"/>
                <a:ext cx="4310869" cy="304518"/>
                <a:chOff x="2575309" y="2576978"/>
                <a:chExt cx="4310869" cy="304518"/>
              </a:xfrm>
            </p:grpSpPr>
            <p:sp>
              <p:nvSpPr>
                <p:cNvPr id="149" name="왼쪽 대괄호 148"/>
                <p:cNvSpPr/>
                <p:nvPr/>
              </p:nvSpPr>
              <p:spPr>
                <a:xfrm rot="16200000">
                  <a:off x="4636213" y="516074"/>
                  <a:ext cx="189061" cy="4310869"/>
                </a:xfrm>
                <a:prstGeom prst="leftBracket">
                  <a:avLst/>
                </a:prstGeom>
                <a:ln w="12700">
                  <a:solidFill>
                    <a:schemeClr val="tx1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cxnSp>
              <p:nvCxnSpPr>
                <p:cNvPr id="150" name="직선 연결선 149"/>
                <p:cNvCxnSpPr/>
                <p:nvPr/>
              </p:nvCxnSpPr>
              <p:spPr>
                <a:xfrm>
                  <a:off x="4559784" y="2766040"/>
                  <a:ext cx="0" cy="115456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5" name="그룹 144"/>
              <p:cNvGrpSpPr/>
              <p:nvPr/>
            </p:nvGrpSpPr>
            <p:grpSpPr>
              <a:xfrm>
                <a:off x="1851398" y="2520005"/>
                <a:ext cx="700237" cy="304517"/>
                <a:chOff x="1851398" y="2576979"/>
                <a:chExt cx="700237" cy="304517"/>
              </a:xfrm>
            </p:grpSpPr>
            <p:sp>
              <p:nvSpPr>
                <p:cNvPr id="147" name="왼쪽 대괄호 146"/>
                <p:cNvSpPr/>
                <p:nvPr/>
              </p:nvSpPr>
              <p:spPr>
                <a:xfrm rot="16200000">
                  <a:off x="2106986" y="2321391"/>
                  <a:ext cx="189061" cy="700237"/>
                </a:xfrm>
                <a:prstGeom prst="leftBracket">
                  <a:avLst/>
                </a:prstGeom>
                <a:ln w="12700">
                  <a:solidFill>
                    <a:schemeClr val="tx1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cxnSp>
              <p:nvCxnSpPr>
                <p:cNvPr id="148" name="직선 연결선 147"/>
                <p:cNvCxnSpPr/>
                <p:nvPr/>
              </p:nvCxnSpPr>
              <p:spPr>
                <a:xfrm>
                  <a:off x="2201516" y="2766040"/>
                  <a:ext cx="0" cy="115456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6" name="TextBox 145"/>
              <p:cNvSpPr txBox="1"/>
              <p:nvPr/>
            </p:nvSpPr>
            <p:spPr>
              <a:xfrm>
                <a:off x="3843332" y="2833191"/>
                <a:ext cx="1432904" cy="307777"/>
              </a:xfrm>
              <a:prstGeom prst="rect">
                <a:avLst/>
              </a:prstGeom>
              <a:noFill/>
              <a:ln>
                <a:noFill/>
                <a:tailEnd type="stealth"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dirty="0">
                    <a:solidFill>
                      <a:prstClr val="black"/>
                    </a:solidFill>
                    <a:latin typeface="맑은 고딕" pitchFamily="50" charset="-127"/>
                    <a:ea typeface="맑은 고딕" pitchFamily="50" charset="-127"/>
                  </a:rPr>
                  <a:t>Offset</a:t>
                </a:r>
                <a:endParaRPr lang="ko-KR" altLang="en-US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endParaRPr>
              </a:p>
            </p:txBody>
          </p:sp>
        </p:grpSp>
        <p:sp>
          <p:nvSpPr>
            <p:cNvPr id="181" name="직사각형 180"/>
            <p:cNvSpPr/>
            <p:nvPr/>
          </p:nvSpPr>
          <p:spPr>
            <a:xfrm>
              <a:off x="6666913" y="3789040"/>
              <a:ext cx="360040" cy="360040"/>
            </a:xfrm>
            <a:prstGeom prst="rect">
              <a:avLst/>
            </a:prstGeom>
            <a:noFill/>
            <a:ln w="12700">
              <a:noFill/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Courier New" panose="02070309020205020404" pitchFamily="49" charset="0"/>
                  <a:ea typeface="맑은 고딕" pitchFamily="50" charset="-127"/>
                  <a:cs typeface="Courier New" pitchFamily="49" charset="0"/>
                </a:rPr>
                <a:t>0</a:t>
              </a:r>
              <a:endParaRPr lang="ko-KR" altLang="en-US" sz="1400" dirty="0">
                <a:solidFill>
                  <a:prstClr val="black"/>
                </a:solidFill>
                <a:latin typeface="Courier New" panose="02070309020205020404" pitchFamily="49" charset="0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82" name="직사각형 181"/>
            <p:cNvSpPr/>
            <p:nvPr/>
          </p:nvSpPr>
          <p:spPr>
            <a:xfrm>
              <a:off x="1982251" y="3789040"/>
              <a:ext cx="360040" cy="360040"/>
            </a:xfrm>
            <a:prstGeom prst="rect">
              <a:avLst/>
            </a:prstGeom>
            <a:noFill/>
            <a:ln w="12700">
              <a:noFill/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Courier New" panose="02070309020205020404" pitchFamily="49" charset="0"/>
                  <a:ea typeface="맑은 고딕" pitchFamily="50" charset="-127"/>
                  <a:cs typeface="Courier New" pitchFamily="49" charset="0"/>
                </a:rPr>
                <a:t>0</a:t>
              </a:r>
              <a:endParaRPr lang="ko-KR" altLang="en-US" sz="1400" dirty="0">
                <a:solidFill>
                  <a:prstClr val="black"/>
                </a:solidFill>
                <a:latin typeface="Courier New" panose="02070309020205020404" pitchFamily="49" charset="0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83" name="직사각형 182"/>
            <p:cNvSpPr/>
            <p:nvPr/>
          </p:nvSpPr>
          <p:spPr>
            <a:xfrm>
              <a:off x="6307667" y="3789040"/>
              <a:ext cx="360040" cy="360040"/>
            </a:xfrm>
            <a:prstGeom prst="rect">
              <a:avLst/>
            </a:prstGeom>
            <a:noFill/>
            <a:ln w="12700">
              <a:noFill/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Courier New" panose="02070309020205020404" pitchFamily="49" charset="0"/>
                  <a:ea typeface="맑은 고딕" pitchFamily="50" charset="-127"/>
                  <a:cs typeface="Courier New" pitchFamily="49" charset="0"/>
                </a:rPr>
                <a:t>0</a:t>
              </a:r>
              <a:endParaRPr lang="ko-KR" altLang="en-US" sz="1400" dirty="0">
                <a:solidFill>
                  <a:prstClr val="black"/>
                </a:solidFill>
                <a:latin typeface="Courier New" panose="02070309020205020404" pitchFamily="49" charset="0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84" name="직사각형 183"/>
            <p:cNvSpPr/>
            <p:nvPr/>
          </p:nvSpPr>
          <p:spPr>
            <a:xfrm>
              <a:off x="2342291" y="3789040"/>
              <a:ext cx="360040" cy="360040"/>
            </a:xfrm>
            <a:prstGeom prst="rect">
              <a:avLst/>
            </a:prstGeom>
            <a:noFill/>
            <a:ln w="12700">
              <a:noFill/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Courier New" panose="02070309020205020404" pitchFamily="49" charset="0"/>
                  <a:ea typeface="맑은 고딕" pitchFamily="50" charset="-127"/>
                  <a:cs typeface="Courier New" pitchFamily="49" charset="0"/>
                </a:rPr>
                <a:t>1</a:t>
              </a:r>
              <a:endParaRPr lang="ko-KR" altLang="en-US" sz="1400" dirty="0">
                <a:solidFill>
                  <a:prstClr val="black"/>
                </a:solidFill>
                <a:latin typeface="Courier New" panose="02070309020205020404" pitchFamily="49" charset="0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85" name="직사각형 184"/>
            <p:cNvSpPr/>
            <p:nvPr/>
          </p:nvSpPr>
          <p:spPr>
            <a:xfrm>
              <a:off x="5947627" y="3789040"/>
              <a:ext cx="360040" cy="360040"/>
            </a:xfrm>
            <a:prstGeom prst="rect">
              <a:avLst/>
            </a:prstGeom>
            <a:noFill/>
            <a:ln w="12700">
              <a:noFill/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Courier New" panose="02070309020205020404" pitchFamily="49" charset="0"/>
                  <a:ea typeface="맑은 고딕" pitchFamily="50" charset="-127"/>
                  <a:cs typeface="Courier New" pitchFamily="49" charset="0"/>
                </a:rPr>
                <a:t>0</a:t>
              </a:r>
              <a:endParaRPr lang="ko-KR" altLang="en-US" sz="1400" dirty="0">
                <a:solidFill>
                  <a:prstClr val="black"/>
                </a:solidFill>
                <a:latin typeface="Courier New" panose="02070309020205020404" pitchFamily="49" charset="0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86" name="직사각형 185"/>
            <p:cNvSpPr/>
            <p:nvPr/>
          </p:nvSpPr>
          <p:spPr>
            <a:xfrm>
              <a:off x="2706163" y="3789040"/>
              <a:ext cx="360040" cy="360040"/>
            </a:xfrm>
            <a:prstGeom prst="rect">
              <a:avLst/>
            </a:prstGeom>
            <a:noFill/>
            <a:ln w="12700">
              <a:noFill/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Courier New" panose="02070309020205020404" pitchFamily="49" charset="0"/>
                  <a:ea typeface="맑은 고딕" pitchFamily="50" charset="-127"/>
                  <a:cs typeface="Courier New" pitchFamily="49" charset="0"/>
                </a:rPr>
                <a:t>0</a:t>
              </a:r>
              <a:endParaRPr lang="ko-KR" altLang="en-US" sz="1400" dirty="0">
                <a:solidFill>
                  <a:prstClr val="black"/>
                </a:solidFill>
                <a:latin typeface="Courier New" panose="02070309020205020404" pitchFamily="49" charset="0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87" name="직사각형 186"/>
            <p:cNvSpPr/>
            <p:nvPr/>
          </p:nvSpPr>
          <p:spPr>
            <a:xfrm>
              <a:off x="5587587" y="3789040"/>
              <a:ext cx="360040" cy="360040"/>
            </a:xfrm>
            <a:prstGeom prst="rect">
              <a:avLst/>
            </a:prstGeom>
            <a:noFill/>
            <a:ln w="12700">
              <a:noFill/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Courier New" panose="02070309020205020404" pitchFamily="49" charset="0"/>
                  <a:ea typeface="맑은 고딕" pitchFamily="50" charset="-127"/>
                  <a:cs typeface="Courier New" pitchFamily="49" charset="0"/>
                </a:rPr>
                <a:t>1</a:t>
              </a:r>
              <a:endParaRPr lang="ko-KR" altLang="en-US" sz="1400" dirty="0">
                <a:solidFill>
                  <a:prstClr val="black"/>
                </a:solidFill>
                <a:latin typeface="Courier New" panose="02070309020205020404" pitchFamily="49" charset="0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88" name="직사각형 187"/>
            <p:cNvSpPr/>
            <p:nvPr/>
          </p:nvSpPr>
          <p:spPr>
            <a:xfrm>
              <a:off x="3066203" y="3789040"/>
              <a:ext cx="360040" cy="360040"/>
            </a:xfrm>
            <a:prstGeom prst="rect">
              <a:avLst/>
            </a:prstGeom>
            <a:noFill/>
            <a:ln w="12700">
              <a:noFill/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Courier New" panose="02070309020205020404" pitchFamily="49" charset="0"/>
                  <a:ea typeface="맑은 고딕" pitchFamily="50" charset="-127"/>
                  <a:cs typeface="Courier New" pitchFamily="49" charset="0"/>
                </a:rPr>
                <a:t>0</a:t>
              </a:r>
              <a:endParaRPr lang="ko-KR" altLang="en-US" sz="1400" dirty="0">
                <a:solidFill>
                  <a:prstClr val="black"/>
                </a:solidFill>
                <a:latin typeface="Courier New" panose="02070309020205020404" pitchFamily="49" charset="0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89" name="직사각형 188"/>
            <p:cNvSpPr/>
            <p:nvPr/>
          </p:nvSpPr>
          <p:spPr>
            <a:xfrm>
              <a:off x="5226443" y="3789040"/>
              <a:ext cx="360040" cy="360040"/>
            </a:xfrm>
            <a:prstGeom prst="rect">
              <a:avLst/>
            </a:prstGeom>
            <a:noFill/>
            <a:ln w="12700">
              <a:noFill/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Courier New" panose="02070309020205020404" pitchFamily="49" charset="0"/>
                  <a:ea typeface="맑은 고딕" pitchFamily="50" charset="-127"/>
                  <a:cs typeface="Courier New" pitchFamily="49" charset="0"/>
                </a:rPr>
                <a:t>0</a:t>
              </a:r>
              <a:endParaRPr lang="ko-KR" altLang="en-US" sz="1400" dirty="0">
                <a:solidFill>
                  <a:prstClr val="black"/>
                </a:solidFill>
                <a:latin typeface="Courier New" panose="02070309020205020404" pitchFamily="49" charset="0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90" name="직사각형 189"/>
            <p:cNvSpPr/>
            <p:nvPr/>
          </p:nvSpPr>
          <p:spPr>
            <a:xfrm>
              <a:off x="3427905" y="3789040"/>
              <a:ext cx="360040" cy="360040"/>
            </a:xfrm>
            <a:prstGeom prst="rect">
              <a:avLst/>
            </a:prstGeom>
            <a:noFill/>
            <a:ln w="12700">
              <a:noFill/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Courier New" panose="02070309020205020404" pitchFamily="49" charset="0"/>
                  <a:ea typeface="맑은 고딕" pitchFamily="50" charset="-127"/>
                  <a:cs typeface="Courier New" pitchFamily="49" charset="0"/>
                </a:rPr>
                <a:t>0</a:t>
              </a:r>
              <a:endParaRPr lang="ko-KR" altLang="en-US" sz="1400" dirty="0">
                <a:solidFill>
                  <a:prstClr val="black"/>
                </a:solidFill>
                <a:latin typeface="Courier New" panose="02070309020205020404" pitchFamily="49" charset="0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91" name="직사각형 190"/>
            <p:cNvSpPr/>
            <p:nvPr/>
          </p:nvSpPr>
          <p:spPr>
            <a:xfrm>
              <a:off x="3787945" y="3789040"/>
              <a:ext cx="360040" cy="360040"/>
            </a:xfrm>
            <a:prstGeom prst="rect">
              <a:avLst/>
            </a:prstGeom>
            <a:noFill/>
            <a:ln w="12700">
              <a:noFill/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Courier New" panose="02070309020205020404" pitchFamily="49" charset="0"/>
                  <a:ea typeface="맑은 고딕" pitchFamily="50" charset="-127"/>
                  <a:cs typeface="Courier New" pitchFamily="49" charset="0"/>
                </a:rPr>
                <a:t>0</a:t>
              </a:r>
              <a:endParaRPr lang="ko-KR" altLang="en-US" sz="1400" dirty="0">
                <a:solidFill>
                  <a:prstClr val="black"/>
                </a:solidFill>
                <a:latin typeface="Courier New" panose="02070309020205020404" pitchFamily="49" charset="0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92" name="직사각형 191"/>
            <p:cNvSpPr/>
            <p:nvPr/>
          </p:nvSpPr>
          <p:spPr>
            <a:xfrm>
              <a:off x="4146323" y="3789040"/>
              <a:ext cx="360040" cy="360040"/>
            </a:xfrm>
            <a:prstGeom prst="rect">
              <a:avLst/>
            </a:prstGeom>
            <a:noFill/>
            <a:ln w="12700">
              <a:noFill/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Courier New" panose="02070309020205020404" pitchFamily="49" charset="0"/>
                  <a:ea typeface="맑은 고딕" pitchFamily="50" charset="-127"/>
                  <a:cs typeface="Courier New" pitchFamily="49" charset="0"/>
                </a:rPr>
                <a:t>0</a:t>
              </a:r>
              <a:endParaRPr lang="ko-KR" altLang="en-US" sz="1400" dirty="0">
                <a:solidFill>
                  <a:prstClr val="black"/>
                </a:solidFill>
                <a:latin typeface="Courier New" panose="02070309020205020404" pitchFamily="49" charset="0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93" name="직사각형 192"/>
            <p:cNvSpPr/>
            <p:nvPr/>
          </p:nvSpPr>
          <p:spPr>
            <a:xfrm>
              <a:off x="4506363" y="3789040"/>
              <a:ext cx="360040" cy="360040"/>
            </a:xfrm>
            <a:prstGeom prst="rect">
              <a:avLst/>
            </a:prstGeom>
            <a:noFill/>
            <a:ln w="12700">
              <a:noFill/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Courier New" panose="02070309020205020404" pitchFamily="49" charset="0"/>
                  <a:ea typeface="맑은 고딕" pitchFamily="50" charset="-127"/>
                  <a:cs typeface="Courier New" pitchFamily="49" charset="0"/>
                </a:rPr>
                <a:t>1</a:t>
              </a:r>
              <a:endParaRPr lang="ko-KR" altLang="en-US" sz="1400" dirty="0">
                <a:solidFill>
                  <a:prstClr val="black"/>
                </a:solidFill>
                <a:latin typeface="Courier New" panose="02070309020205020404" pitchFamily="49" charset="0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194" name="직사각형 193"/>
            <p:cNvSpPr/>
            <p:nvPr/>
          </p:nvSpPr>
          <p:spPr>
            <a:xfrm>
              <a:off x="4866403" y="3789040"/>
              <a:ext cx="360040" cy="360040"/>
            </a:xfrm>
            <a:prstGeom prst="rect">
              <a:avLst/>
            </a:prstGeom>
            <a:noFill/>
            <a:ln w="12700">
              <a:noFill/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Courier New" panose="02070309020205020404" pitchFamily="49" charset="0"/>
                  <a:ea typeface="맑은 고딕" pitchFamily="50" charset="-127"/>
                  <a:cs typeface="Courier New" pitchFamily="49" charset="0"/>
                </a:rPr>
                <a:t>1</a:t>
              </a:r>
              <a:endParaRPr lang="ko-KR" altLang="en-US" sz="1400" dirty="0">
                <a:solidFill>
                  <a:prstClr val="black"/>
                </a:solidFill>
                <a:latin typeface="Courier New" panose="02070309020205020404" pitchFamily="49" charset="0"/>
                <a:ea typeface="맑은 고딕" pitchFamily="50" charset="-127"/>
                <a:cs typeface="Courier New" pitchFamily="49" charset="0"/>
              </a:endParaRPr>
            </a:p>
          </p:txBody>
        </p:sp>
      </p:grpSp>
      <p:grpSp>
        <p:nvGrpSpPr>
          <p:cNvPr id="204" name="그룹 203"/>
          <p:cNvGrpSpPr/>
          <p:nvPr/>
        </p:nvGrpSpPr>
        <p:grpSpPr>
          <a:xfrm>
            <a:off x="395536" y="4490528"/>
            <a:ext cx="2219995" cy="1386744"/>
            <a:chOff x="395536" y="3698440"/>
            <a:chExt cx="2219995" cy="1386744"/>
          </a:xfrm>
        </p:grpSpPr>
        <p:sp>
          <p:nvSpPr>
            <p:cNvPr id="197" name="직사각형 196"/>
            <p:cNvSpPr/>
            <p:nvPr/>
          </p:nvSpPr>
          <p:spPr>
            <a:xfrm>
              <a:off x="395536" y="3698440"/>
              <a:ext cx="2219995" cy="1386744"/>
            </a:xfrm>
            <a:prstGeom prst="rect">
              <a:avLst/>
            </a:prstGeom>
            <a:noFill/>
            <a:ln w="12700">
              <a:noFill/>
            </a:ln>
            <a:effectLst>
              <a:outerShdw sx="1000" sy="1000" algn="ctr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b="1" dirty="0">
                  <a:solidFill>
                    <a:prstClr val="black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rPr>
                <a:t>Segment  bits</a:t>
              </a:r>
            </a:p>
            <a:p>
              <a:pPr algn="ctr"/>
              <a:r>
                <a:rPr lang="en-US" altLang="ko-KR" b="1" dirty="0">
                  <a:solidFill>
                    <a:prstClr val="black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rPr>
                <a:t>Code	  00</a:t>
              </a:r>
            </a:p>
            <a:p>
              <a:pPr algn="ctr"/>
              <a:r>
                <a:rPr lang="en-US" altLang="ko-KR" b="1" dirty="0">
                  <a:solidFill>
                    <a:prstClr val="black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rPr>
                <a:t>Heap	  01</a:t>
              </a:r>
            </a:p>
            <a:p>
              <a:pPr algn="ctr"/>
              <a:r>
                <a:rPr lang="en-US" altLang="ko-KR" b="1" dirty="0">
                  <a:solidFill>
                    <a:prstClr val="black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rPr>
                <a:t>Stack	  10</a:t>
              </a:r>
            </a:p>
            <a:p>
              <a:pPr algn="ctr"/>
              <a:r>
                <a:rPr lang="en-US" altLang="ko-KR" b="1" dirty="0">
                  <a:solidFill>
                    <a:prstClr val="black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rPr>
                <a:t> -	  11</a:t>
              </a:r>
            </a:p>
          </p:txBody>
        </p:sp>
        <p:cxnSp>
          <p:nvCxnSpPr>
            <p:cNvPr id="198" name="직선 연결선 197"/>
            <p:cNvCxnSpPr/>
            <p:nvPr/>
          </p:nvCxnSpPr>
          <p:spPr>
            <a:xfrm>
              <a:off x="576064" y="4016738"/>
              <a:ext cx="1858937" cy="0"/>
            </a:xfrm>
            <a:prstGeom prst="line">
              <a:avLst/>
            </a:prstGeom>
            <a:ln w="15875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2629152"/>
      </p:ext>
    </p:extLst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Referring to Segment(Cont.)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SEG_MASK = 0x3000(11000000000000)</a:t>
            </a:r>
          </a:p>
          <a:p>
            <a:pPr lvl="1"/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SEG_SHIFT = 12</a:t>
            </a:r>
          </a:p>
          <a:p>
            <a:pPr lvl="1"/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OFFSET_MASK = 0xFFF (00111111111111)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882067" y="1031830"/>
            <a:ext cx="6552728" cy="23251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36000" rIns="36000" rtlCol="0" anchor="ctr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  </a:t>
            </a:r>
            <a:r>
              <a:rPr lang="en-US" altLang="ko-KR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get top 2 bits of 14-bit VA</a:t>
            </a:r>
          </a:p>
          <a:p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  Segment = (</a:t>
            </a:r>
            <a:r>
              <a:rPr lang="en-US" altLang="ko-KR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VirtualAddress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&amp; SEG_MASK) &gt;&gt; SEG_SHIFT </a:t>
            </a:r>
          </a:p>
          <a:p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ko-KR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now get offset </a:t>
            </a:r>
          </a:p>
          <a:p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   Offset = </a:t>
            </a:r>
            <a:r>
              <a:rPr lang="en-US" altLang="ko-KR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VirtualAddress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&amp; OFFSET_MASK </a:t>
            </a:r>
          </a:p>
          <a:p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   </a:t>
            </a:r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(Offset &gt;= Bounds[Segment]) </a:t>
            </a:r>
          </a:p>
          <a:p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   	</a:t>
            </a:r>
            <a:r>
              <a:rPr lang="en-US" altLang="ko-KR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RaiseException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(PROTECTION_FAULT) </a:t>
            </a:r>
          </a:p>
          <a:p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   </a:t>
            </a:r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</a:t>
            </a:r>
          </a:p>
          <a:p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   	</a:t>
            </a:r>
            <a:r>
              <a:rPr lang="en-US" altLang="ko-KR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PhysAddr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Base[Segment] + Offset </a:t>
            </a:r>
          </a:p>
          <a:p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   	Register = </a:t>
            </a:r>
            <a:r>
              <a:rPr lang="en-US" altLang="ko-KR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AccessMemory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ko-KR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PhysAddr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lang="en-US" altLang="ko-KR" sz="1400" dirty="0">
              <a:solidFill>
                <a:schemeClr val="tx1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864289"/>
      </p:ext>
    </p:extLst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Referring to Stack Segment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Stack grows </a:t>
            </a:r>
            <a:r>
              <a:rPr lang="en-US" altLang="ko-KR" b="1" dirty="0"/>
              <a:t>backward</a:t>
            </a:r>
            <a:r>
              <a:rPr lang="en-US" altLang="ko-KR" dirty="0"/>
              <a:t>.</a:t>
            </a:r>
          </a:p>
          <a:p>
            <a:r>
              <a:rPr lang="en-US" altLang="ko-KR" b="1" dirty="0"/>
              <a:t>Extra hardware support</a:t>
            </a:r>
            <a:r>
              <a:rPr lang="en-US" altLang="ko-KR" dirty="0"/>
              <a:t> is need.</a:t>
            </a:r>
          </a:p>
          <a:p>
            <a:pPr lvl="1"/>
            <a:r>
              <a:rPr lang="en-US" altLang="ko-KR" dirty="0"/>
              <a:t>The hardware checks which way the segment grows.</a:t>
            </a:r>
          </a:p>
          <a:p>
            <a:pPr lvl="1"/>
            <a:r>
              <a:rPr lang="en-US" altLang="ko-KR" dirty="0"/>
              <a:t>1: positive direction, 0: negative direction </a:t>
            </a:r>
            <a:endParaRPr lang="ko-KR" altLang="en-US" dirty="0"/>
          </a:p>
        </p:txBody>
      </p:sp>
      <p:grpSp>
        <p:nvGrpSpPr>
          <p:cNvPr id="6" name="그룹 5"/>
          <p:cNvGrpSpPr/>
          <p:nvPr/>
        </p:nvGrpSpPr>
        <p:grpSpPr>
          <a:xfrm>
            <a:off x="3491880" y="3395048"/>
            <a:ext cx="4968552" cy="1448496"/>
            <a:chOff x="1164085" y="1898889"/>
            <a:chExt cx="3096344" cy="1448496"/>
          </a:xfrm>
        </p:grpSpPr>
        <p:sp>
          <p:nvSpPr>
            <p:cNvPr id="7" name="직사각형 6"/>
            <p:cNvSpPr/>
            <p:nvPr/>
          </p:nvSpPr>
          <p:spPr>
            <a:xfrm>
              <a:off x="1164085" y="1898889"/>
              <a:ext cx="3096344" cy="1448496"/>
            </a:xfrm>
            <a:prstGeom prst="rect">
              <a:avLst/>
            </a:prstGeom>
            <a:noFill/>
            <a:ln w="12700">
              <a:noFill/>
            </a:ln>
            <a:effectLst>
              <a:outerShdw sx="1000" sy="1000" algn="ctr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r>
                <a:rPr lang="en-US" altLang="ko-KR" sz="1600" b="1" dirty="0">
                  <a:solidFill>
                    <a:prstClr val="black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rPr>
                <a:t>Segment  Base	Size  Grows Positive?</a:t>
              </a:r>
            </a:p>
            <a:p>
              <a:r>
                <a:rPr lang="en-US" altLang="ko-KR" sz="1600" b="1" dirty="0">
                  <a:solidFill>
                    <a:prstClr val="black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rPr>
                <a:t> Code	  32K	 2K        1             </a:t>
              </a:r>
            </a:p>
            <a:p>
              <a:r>
                <a:rPr lang="en-US" altLang="ko-KR" sz="1600" b="1" dirty="0">
                  <a:solidFill>
                    <a:prstClr val="black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rPr>
                <a:t> Heap	  34K	 2K        1 </a:t>
              </a:r>
            </a:p>
            <a:p>
              <a:r>
                <a:rPr lang="en-US" altLang="ko-KR" sz="1600" b="1" dirty="0">
                  <a:solidFill>
                    <a:prstClr val="black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rPr>
                <a:t> Stack	  28K	 2K        0</a:t>
              </a:r>
            </a:p>
          </p:txBody>
        </p:sp>
        <p:cxnSp>
          <p:nvCxnSpPr>
            <p:cNvPr id="8" name="직선 연결선 7"/>
            <p:cNvCxnSpPr/>
            <p:nvPr/>
          </p:nvCxnSpPr>
          <p:spPr>
            <a:xfrm>
              <a:off x="1164085" y="2374567"/>
              <a:ext cx="2831851" cy="0"/>
            </a:xfrm>
            <a:prstGeom prst="line">
              <a:avLst/>
            </a:prstGeom>
            <a:ln w="15875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직사각형 17"/>
          <p:cNvSpPr/>
          <p:nvPr/>
        </p:nvSpPr>
        <p:spPr>
          <a:xfrm>
            <a:off x="1326510" y="4374454"/>
            <a:ext cx="1681939" cy="55295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Stack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1326510" y="3395048"/>
            <a:ext cx="1681939" cy="984498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1326510" y="4926083"/>
            <a:ext cx="1681939" cy="492249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cxnSp>
        <p:nvCxnSpPr>
          <p:cNvPr id="21" name="직선 연결선 20"/>
          <p:cNvCxnSpPr/>
          <p:nvPr/>
        </p:nvCxnSpPr>
        <p:spPr>
          <a:xfrm flipH="1" flipV="1">
            <a:off x="1326508" y="3212976"/>
            <a:ext cx="2" cy="2592288"/>
          </a:xfrm>
          <a:prstGeom prst="line">
            <a:avLst/>
          </a:prstGeom>
          <a:ln w="127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 flipH="1" flipV="1">
            <a:off x="3008447" y="3212976"/>
            <a:ext cx="2" cy="2560813"/>
          </a:xfrm>
          <a:prstGeom prst="line">
            <a:avLst/>
          </a:prstGeom>
          <a:ln w="127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화살표 연결선 23"/>
          <p:cNvCxnSpPr>
            <a:stCxn id="19" idx="2"/>
          </p:cNvCxnSpPr>
          <p:nvPr/>
        </p:nvCxnSpPr>
        <p:spPr>
          <a:xfrm flipH="1" flipV="1">
            <a:off x="2167479" y="4077072"/>
            <a:ext cx="1" cy="302474"/>
          </a:xfrm>
          <a:prstGeom prst="straightConnector1">
            <a:avLst/>
          </a:prstGeom>
          <a:ln w="15875">
            <a:solidFill>
              <a:schemeClr val="tx1"/>
            </a:solidFill>
            <a:tailEnd type="stealth" w="lg" len="lg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83568" y="4751761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28KB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83568" y="4220565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26KB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26508" y="5773789"/>
            <a:ext cx="1681939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Physical Memory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716959" y="3193231"/>
            <a:ext cx="4504430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Segment Register(with Negative-Growth Support)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84635120"/>
      </p:ext>
    </p:extLst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Support for Sharing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Segment can be </a:t>
            </a:r>
            <a:r>
              <a:rPr lang="en-US" altLang="ko-KR" b="1" dirty="0"/>
              <a:t>shared between address</a:t>
            </a:r>
            <a:r>
              <a:rPr lang="en-US" altLang="ko-KR" dirty="0"/>
              <a:t> space.</a:t>
            </a:r>
          </a:p>
          <a:p>
            <a:pPr lvl="1"/>
            <a:r>
              <a:rPr lang="en-US" altLang="ko-KR" b="1" dirty="0"/>
              <a:t>Code sharing </a:t>
            </a:r>
            <a:r>
              <a:rPr lang="en-US" altLang="ko-KR" dirty="0"/>
              <a:t>is still in use in systems today.</a:t>
            </a:r>
          </a:p>
          <a:p>
            <a:pPr lvl="1"/>
            <a:r>
              <a:rPr lang="en-US" altLang="ko-KR" dirty="0"/>
              <a:t> by extra hardware support.</a:t>
            </a:r>
          </a:p>
          <a:p>
            <a:r>
              <a:rPr lang="en-US" altLang="ko-KR" dirty="0"/>
              <a:t>Extra hardware support is need for form of </a:t>
            </a:r>
            <a:r>
              <a:rPr lang="en-US" altLang="ko-KR" b="1" dirty="0"/>
              <a:t>Protection bits. </a:t>
            </a:r>
          </a:p>
          <a:p>
            <a:pPr lvl="1"/>
            <a:r>
              <a:rPr lang="en-US" altLang="ko-KR" b="1" dirty="0"/>
              <a:t>A few more bits</a:t>
            </a:r>
            <a:r>
              <a:rPr lang="en-US" altLang="ko-KR" dirty="0"/>
              <a:t> per segment to indicate </a:t>
            </a:r>
            <a:r>
              <a:rPr lang="en-US" altLang="ko-KR" b="1" dirty="0"/>
              <a:t>permissions</a:t>
            </a:r>
            <a:r>
              <a:rPr lang="en-US" altLang="ko-KR" dirty="0"/>
              <a:t> of </a:t>
            </a:r>
            <a:r>
              <a:rPr lang="en-US" altLang="ko-KR" b="1" dirty="0"/>
              <a:t>read,</a:t>
            </a:r>
            <a:r>
              <a:rPr lang="en-US" altLang="ko-KR" dirty="0"/>
              <a:t> write and </a:t>
            </a:r>
            <a:r>
              <a:rPr lang="en-US" altLang="ko-KR" b="1" dirty="0"/>
              <a:t>execute</a:t>
            </a:r>
            <a:r>
              <a:rPr lang="en-US" altLang="ko-KR" dirty="0"/>
              <a:t>. </a:t>
            </a:r>
          </a:p>
          <a:p>
            <a:pPr lvl="1"/>
            <a:endParaRPr lang="ko-KR" altLang="en-US" dirty="0"/>
          </a:p>
        </p:txBody>
      </p:sp>
      <p:grpSp>
        <p:nvGrpSpPr>
          <p:cNvPr id="10" name="그룹 9"/>
          <p:cNvGrpSpPr/>
          <p:nvPr/>
        </p:nvGrpSpPr>
        <p:grpSpPr>
          <a:xfrm>
            <a:off x="1115617" y="3933056"/>
            <a:ext cx="6252497" cy="1448496"/>
            <a:chOff x="1164085" y="1898889"/>
            <a:chExt cx="3096344" cy="1448496"/>
          </a:xfrm>
        </p:grpSpPr>
        <p:sp>
          <p:nvSpPr>
            <p:cNvPr id="11" name="직사각형 10"/>
            <p:cNvSpPr/>
            <p:nvPr/>
          </p:nvSpPr>
          <p:spPr>
            <a:xfrm>
              <a:off x="1164085" y="1898889"/>
              <a:ext cx="3096344" cy="1448496"/>
            </a:xfrm>
            <a:prstGeom prst="rect">
              <a:avLst/>
            </a:prstGeom>
            <a:noFill/>
            <a:ln w="12700">
              <a:noFill/>
            </a:ln>
            <a:effectLst>
              <a:outerShdw sx="1000" sy="1000" algn="ctr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r>
                <a:rPr lang="en-US" altLang="ko-KR" sz="1600" b="1" dirty="0">
                  <a:solidFill>
                    <a:prstClr val="black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rPr>
                <a:t>Segment  Base	Size  Grows Positive?  Protection</a:t>
              </a:r>
            </a:p>
            <a:p>
              <a:r>
                <a:rPr lang="en-US" altLang="ko-KR" sz="1600" b="1" dirty="0">
                  <a:solidFill>
                    <a:prstClr val="black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rPr>
                <a:t> Code	  32K	 2K        1           Read-Execute             </a:t>
              </a:r>
            </a:p>
            <a:p>
              <a:r>
                <a:rPr lang="en-US" altLang="ko-KR" sz="1600" b="1" dirty="0">
                  <a:solidFill>
                    <a:prstClr val="black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rPr>
                <a:t> Heap	  34K	 2K        1           Read-Write </a:t>
              </a:r>
            </a:p>
            <a:p>
              <a:r>
                <a:rPr lang="en-US" altLang="ko-KR" sz="1600" b="1" dirty="0">
                  <a:solidFill>
                    <a:prstClr val="black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rPr>
                <a:t> Stack	  28K	 2K        0           Read-Write</a:t>
              </a:r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1164085" y="2374567"/>
              <a:ext cx="3060685" cy="0"/>
            </a:xfrm>
            <a:prstGeom prst="line">
              <a:avLst/>
            </a:prstGeom>
            <a:ln w="15875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2428632" y="3779167"/>
            <a:ext cx="3626465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Segment Register Values(with Protection)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47824145"/>
      </p:ext>
    </p:extLst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Fine-Grained and Coarse-Grained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Coarse-Grained</a:t>
            </a:r>
            <a:r>
              <a:rPr lang="en-US" altLang="ko-KR" dirty="0"/>
              <a:t> means segmentation in a small number.</a:t>
            </a:r>
          </a:p>
          <a:p>
            <a:pPr lvl="1"/>
            <a:r>
              <a:rPr lang="en-US" altLang="ko-KR" dirty="0"/>
              <a:t> e.g., code, heap, stack.</a:t>
            </a:r>
          </a:p>
          <a:p>
            <a:r>
              <a:rPr lang="en-US" altLang="ko-KR" b="1" dirty="0"/>
              <a:t>Fine-Grained</a:t>
            </a:r>
            <a:r>
              <a:rPr lang="en-US" altLang="ko-KR" dirty="0"/>
              <a:t> segmentation allows </a:t>
            </a:r>
            <a:r>
              <a:rPr lang="en-US" altLang="ko-KR" b="1" dirty="0"/>
              <a:t>more flexibility</a:t>
            </a:r>
            <a:r>
              <a:rPr lang="en-US" altLang="ko-KR" dirty="0"/>
              <a:t> for address space in some early system.</a:t>
            </a:r>
          </a:p>
          <a:p>
            <a:pPr lvl="1"/>
            <a:r>
              <a:rPr lang="en-US" altLang="ko-KR" dirty="0"/>
              <a:t>To support many segments, Hardware support with a </a:t>
            </a:r>
            <a:r>
              <a:rPr lang="en-US" altLang="ko-KR" b="1" dirty="0"/>
              <a:t>segment table</a:t>
            </a:r>
            <a:r>
              <a:rPr lang="en-US" altLang="ko-KR" dirty="0"/>
              <a:t> is required. 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12277581"/>
      </p:ext>
    </p:extLst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OS support: Fragmentation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External Fragmentation</a:t>
            </a:r>
            <a:r>
              <a:rPr lang="en-US" altLang="ko-KR" dirty="0"/>
              <a:t>: little holes of </a:t>
            </a:r>
            <a:r>
              <a:rPr lang="en-US" altLang="ko-KR" b="1" dirty="0"/>
              <a:t>free space</a:t>
            </a:r>
            <a:r>
              <a:rPr lang="en-US" altLang="ko-KR" dirty="0"/>
              <a:t> in physical memory that make difficulty to allocate new segments.</a:t>
            </a:r>
          </a:p>
          <a:p>
            <a:pPr lvl="1"/>
            <a:r>
              <a:rPr lang="en-US" altLang="ko-KR" dirty="0"/>
              <a:t>There is </a:t>
            </a:r>
            <a:r>
              <a:rPr lang="en-US" altLang="ko-KR" b="1" i="1" dirty="0">
                <a:latin typeface="Harlow Solid Italic" panose="04030604020F02020D02" pitchFamily="82" charset="0"/>
              </a:rPr>
              <a:t>X </a:t>
            </a:r>
            <a:r>
              <a:rPr lang="en-US" altLang="ko-KR" b="1" dirty="0"/>
              <a:t>KB free</a:t>
            </a:r>
            <a:r>
              <a:rPr lang="en-US" altLang="ko-KR" dirty="0"/>
              <a:t>, but </a:t>
            </a:r>
            <a:r>
              <a:rPr lang="en-US" altLang="ko-KR" b="1" dirty="0"/>
              <a:t>not in one contiguous</a:t>
            </a:r>
            <a:r>
              <a:rPr lang="en-US" altLang="ko-KR" dirty="0"/>
              <a:t> segment.</a:t>
            </a:r>
          </a:p>
          <a:p>
            <a:pPr lvl="1"/>
            <a:r>
              <a:rPr lang="en-US" altLang="ko-KR" dirty="0"/>
              <a:t>The OS </a:t>
            </a:r>
            <a:r>
              <a:rPr lang="en-US" altLang="ko-KR" b="1" dirty="0"/>
              <a:t>cannot</a:t>
            </a:r>
            <a:r>
              <a:rPr lang="en-US" altLang="ko-KR" dirty="0"/>
              <a:t> satisfy the </a:t>
            </a:r>
            <a:r>
              <a:rPr lang="en-US" altLang="ko-KR" b="1" i="1" dirty="0">
                <a:latin typeface="Harlow Solid Italic" panose="04030604020F02020D02" pitchFamily="82" charset="0"/>
              </a:rPr>
              <a:t>X  </a:t>
            </a:r>
            <a:r>
              <a:rPr lang="en-US" altLang="ko-KR" b="1" dirty="0"/>
              <a:t>KB request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en-US" altLang="ko-KR" b="1" dirty="0"/>
              <a:t>Compaction</a:t>
            </a:r>
            <a:r>
              <a:rPr lang="en-US" altLang="ko-KR" dirty="0"/>
              <a:t>: </a:t>
            </a:r>
            <a:r>
              <a:rPr lang="en-US" altLang="ko-KR" b="1" dirty="0"/>
              <a:t>rearranging</a:t>
            </a:r>
            <a:r>
              <a:rPr lang="en-US" altLang="ko-KR" dirty="0"/>
              <a:t> the exiting segments in physical memory.</a:t>
            </a:r>
          </a:p>
          <a:p>
            <a:pPr lvl="1"/>
            <a:r>
              <a:rPr lang="en-US" altLang="ko-KR" dirty="0"/>
              <a:t>Compaction is </a:t>
            </a:r>
            <a:r>
              <a:rPr lang="en-US" altLang="ko-KR" b="1" dirty="0"/>
              <a:t>costly</a:t>
            </a:r>
            <a:r>
              <a:rPr lang="en-US" altLang="ko-KR" dirty="0"/>
              <a:t>.</a:t>
            </a:r>
          </a:p>
          <a:p>
            <a:pPr lvl="2"/>
            <a:r>
              <a:rPr lang="en-US" altLang="ko-KR" b="1" dirty="0"/>
              <a:t>Stop</a:t>
            </a:r>
            <a:r>
              <a:rPr lang="en-US" altLang="ko-KR" dirty="0"/>
              <a:t> running process.</a:t>
            </a:r>
          </a:p>
          <a:p>
            <a:pPr lvl="2"/>
            <a:r>
              <a:rPr lang="en-US" altLang="ko-KR" b="1" dirty="0"/>
              <a:t>Copy</a:t>
            </a:r>
            <a:r>
              <a:rPr lang="en-US" altLang="ko-KR" dirty="0"/>
              <a:t> data to somewhere.</a:t>
            </a:r>
          </a:p>
          <a:p>
            <a:pPr lvl="2"/>
            <a:r>
              <a:rPr lang="en-US" altLang="ko-KR" b="1" dirty="0"/>
              <a:t>Change</a:t>
            </a:r>
            <a:r>
              <a:rPr lang="en-US" altLang="ko-KR" dirty="0"/>
              <a:t> segment register value.</a:t>
            </a:r>
          </a:p>
          <a:p>
            <a:pPr lvl="1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69911934"/>
      </p:ext>
    </p:extLst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Memory Compaction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10303" y="1773834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05180" y="2741438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16KB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10310" y="3769295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32KB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06623" y="4777407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48KB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06623" y="5785519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64KB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34246" y="1459380"/>
            <a:ext cx="16804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Not compacted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5948122" y="1854137"/>
            <a:ext cx="1687069" cy="103007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Operating System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10310" y="2215288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8KB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06623" y="3245494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24KB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06623" y="4273351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40KB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292080" y="5281463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56KB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5949565" y="2884215"/>
            <a:ext cx="1687099" cy="15430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Allocated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5948123" y="4427240"/>
            <a:ext cx="1688542" cy="1544254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89823" y="1773834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984700" y="2741438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16KB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989830" y="3769295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32KB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986143" y="4777407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48KB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86143" y="5785519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64KB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1632766" y="1854137"/>
            <a:ext cx="1681946" cy="103007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Operating System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89830" y="2215288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8KB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986143" y="3245494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24KB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86143" y="4273351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40KB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71600" y="5281463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56KB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1635164" y="2884215"/>
            <a:ext cx="1679548" cy="515167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sp>
        <p:nvSpPr>
          <p:cNvPr id="45" name="직사각형 44"/>
          <p:cNvSpPr/>
          <p:nvPr/>
        </p:nvSpPr>
        <p:spPr>
          <a:xfrm>
            <a:off x="1634245" y="4686060"/>
            <a:ext cx="1681939" cy="770267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sp>
        <p:nvSpPr>
          <p:cNvPr id="46" name="직사각형 45"/>
          <p:cNvSpPr/>
          <p:nvPr/>
        </p:nvSpPr>
        <p:spPr>
          <a:xfrm>
            <a:off x="1635164" y="3398143"/>
            <a:ext cx="1679548" cy="515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Allocated</a:t>
            </a:r>
          </a:p>
        </p:txBody>
      </p:sp>
      <p:sp>
        <p:nvSpPr>
          <p:cNvPr id="48" name="직사각형 47"/>
          <p:cNvSpPr/>
          <p:nvPr/>
        </p:nvSpPr>
        <p:spPr>
          <a:xfrm>
            <a:off x="1635164" y="3913310"/>
            <a:ext cx="1679548" cy="257583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sp>
        <p:nvSpPr>
          <p:cNvPr id="50" name="직사각형 49"/>
          <p:cNvSpPr/>
          <p:nvPr/>
        </p:nvSpPr>
        <p:spPr>
          <a:xfrm>
            <a:off x="1635164" y="4170893"/>
            <a:ext cx="1679548" cy="515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Allocated</a:t>
            </a:r>
          </a:p>
        </p:txBody>
      </p:sp>
      <p:sp>
        <p:nvSpPr>
          <p:cNvPr id="51" name="직사각형 50"/>
          <p:cNvSpPr/>
          <p:nvPr/>
        </p:nvSpPr>
        <p:spPr>
          <a:xfrm>
            <a:off x="1636636" y="5456327"/>
            <a:ext cx="1679548" cy="515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Allocated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956198" y="1483962"/>
            <a:ext cx="16804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Compacted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55382728"/>
      </p:ext>
    </p:extLst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HK" dirty="0"/>
              <a:t>Part II: Paging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82524"/>
      </p:ext>
    </p:extLst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Concept of Paging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Paging </a:t>
            </a:r>
            <a:r>
              <a:rPr lang="en-US" altLang="ko-KR" b="1" dirty="0"/>
              <a:t>splits up</a:t>
            </a:r>
            <a:r>
              <a:rPr lang="en-US" altLang="ko-KR" dirty="0"/>
              <a:t> address space </a:t>
            </a:r>
            <a:r>
              <a:rPr lang="en-US" altLang="ko-KR"/>
              <a:t>into </a:t>
            </a:r>
            <a:r>
              <a:rPr lang="en-US" altLang="ko-KR" b="1"/>
              <a:t>fixed-sized</a:t>
            </a:r>
            <a:r>
              <a:rPr lang="en-US" altLang="ko-KR"/>
              <a:t> </a:t>
            </a:r>
            <a:r>
              <a:rPr lang="en-US" altLang="ko-KR" dirty="0"/>
              <a:t>unit called a </a:t>
            </a:r>
            <a:r>
              <a:rPr lang="en-US" altLang="ko-KR" b="1" dirty="0"/>
              <a:t>page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/>
              <a:t>Segmentation: variable size of logical segments(code, stack, heap, etc.)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With paging, </a:t>
            </a:r>
            <a:r>
              <a:rPr lang="en-US" altLang="ko-KR" b="1" dirty="0"/>
              <a:t>physical memory</a:t>
            </a:r>
            <a:r>
              <a:rPr lang="en-US" altLang="ko-KR" dirty="0"/>
              <a:t> is also </a:t>
            </a:r>
            <a:r>
              <a:rPr lang="en-US" altLang="ko-KR" b="1" dirty="0"/>
              <a:t>split</a:t>
            </a:r>
            <a:r>
              <a:rPr lang="en-US" altLang="ko-KR" dirty="0"/>
              <a:t> into some number of pages called a </a:t>
            </a:r>
            <a:r>
              <a:rPr lang="en-US" altLang="ko-KR" b="1" dirty="0"/>
              <a:t>page frame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en-US" altLang="ko-KR" b="1" dirty="0"/>
              <a:t>Page table</a:t>
            </a:r>
            <a:r>
              <a:rPr lang="en-US" altLang="ko-KR" dirty="0"/>
              <a:t> per process is needed </a:t>
            </a:r>
            <a:r>
              <a:rPr lang="en-US" altLang="ko-KR" b="1" dirty="0"/>
              <a:t>to translate</a:t>
            </a:r>
            <a:r>
              <a:rPr lang="en-US" altLang="ko-KR" dirty="0"/>
              <a:t> the virtual address to physical address.</a:t>
            </a:r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904297275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39552" y="2780928"/>
            <a:ext cx="7920880" cy="532730"/>
          </a:xfrm>
          <a:prstGeom prst="roundRect">
            <a:avLst/>
          </a:prstGeom>
          <a:solidFill>
            <a:schemeClr val="bg1"/>
          </a:solidFill>
          <a:ln w="44450"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5362" name="TextBox 41"/>
          <p:cNvSpPr txBox="1">
            <a:spLocks noChangeArrowheads="1"/>
          </p:cNvSpPr>
          <p:nvPr/>
        </p:nvSpPr>
        <p:spPr bwMode="auto">
          <a:xfrm>
            <a:off x="611560" y="44624"/>
            <a:ext cx="70214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600" b="1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Course </a:t>
            </a:r>
            <a:r>
              <a:rPr lang="en-US" altLang="zh-CN" sz="3200" dirty="0">
                <a:latin typeface="Times New Roman" panose="02020603050405020304" pitchFamily="18" charset="0"/>
                <a:ea typeface="GungsuhChe" pitchFamily="49" charset="-128"/>
                <a:cs typeface="Times New Roman" panose="02020603050405020304" pitchFamily="18" charset="0"/>
              </a:rPr>
              <a:t>Organization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(Bottom-up)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363" name="Straight Arrow Connector 10"/>
          <p:cNvCxnSpPr>
            <a:cxnSpLocks noChangeShapeType="1"/>
          </p:cNvCxnSpPr>
          <p:nvPr/>
        </p:nvCxnSpPr>
        <p:spPr bwMode="auto">
          <a:xfrm flipV="1">
            <a:off x="381000" y="2387600"/>
            <a:ext cx="0" cy="2441575"/>
          </a:xfrm>
          <a:prstGeom prst="straightConnector1">
            <a:avLst/>
          </a:prstGeom>
          <a:noFill/>
          <a:ln w="41275" algn="ctr">
            <a:solidFill>
              <a:schemeClr val="tx1"/>
            </a:solidFill>
            <a:miter lim="800000"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4" name="Group 33"/>
          <p:cNvGrpSpPr/>
          <p:nvPr/>
        </p:nvGrpSpPr>
        <p:grpSpPr>
          <a:xfrm>
            <a:off x="749300" y="1125538"/>
            <a:ext cx="7578725" cy="5572125"/>
            <a:chOff x="749300" y="1125538"/>
            <a:chExt cx="7578725" cy="5572125"/>
          </a:xfrm>
        </p:grpSpPr>
        <p:grpSp>
          <p:nvGrpSpPr>
            <p:cNvPr id="35" name="Group 1"/>
            <p:cNvGrpSpPr>
              <a:grpSpLocks/>
            </p:cNvGrpSpPr>
            <p:nvPr/>
          </p:nvGrpSpPr>
          <p:grpSpPr bwMode="auto">
            <a:xfrm>
              <a:off x="749300" y="1125538"/>
              <a:ext cx="7578725" cy="5572125"/>
              <a:chOff x="825846" y="1132710"/>
              <a:chExt cx="7578379" cy="5572890"/>
            </a:xfrm>
          </p:grpSpPr>
          <p:grpSp>
            <p:nvGrpSpPr>
              <p:cNvPr id="39" name="Group 42"/>
              <p:cNvGrpSpPr>
                <a:grpSpLocks/>
              </p:cNvGrpSpPr>
              <p:nvPr/>
            </p:nvGrpSpPr>
            <p:grpSpPr bwMode="auto">
              <a:xfrm>
                <a:off x="838200" y="3424164"/>
                <a:ext cx="7543800" cy="2600189"/>
                <a:chOff x="838200" y="3420347"/>
                <a:chExt cx="7543800" cy="2855188"/>
              </a:xfrm>
            </p:grpSpPr>
            <p:sp>
              <p:nvSpPr>
                <p:cNvPr id="65" name="Rectangle 11"/>
                <p:cNvSpPr>
                  <a:spLocks noChangeArrowheads="1"/>
                </p:cNvSpPr>
                <p:nvPr/>
              </p:nvSpPr>
              <p:spPr bwMode="auto">
                <a:xfrm>
                  <a:off x="838200" y="4190915"/>
                  <a:ext cx="7543800" cy="1389306"/>
                </a:xfrm>
                <a:prstGeom prst="rect">
                  <a:avLst/>
                </a:prstGeom>
                <a:solidFill>
                  <a:schemeClr val="accent1">
                    <a:alpha val="20000"/>
                  </a:schemeClr>
                </a:solidFill>
                <a:ln w="22225" algn="ctr">
                  <a:solidFill>
                    <a:srgbClr val="FFFF00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zh-CN" altLang="en-US" sz="24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66" name="TextBox 1"/>
                <p:cNvSpPr txBox="1">
                  <a:spLocks noChangeArrowheads="1"/>
                </p:cNvSpPr>
                <p:nvPr/>
              </p:nvSpPr>
              <p:spPr bwMode="auto">
                <a:xfrm>
                  <a:off x="838200" y="5768498"/>
                  <a:ext cx="7543800" cy="507037"/>
                </a:xfrm>
                <a:prstGeom prst="rect">
                  <a:avLst/>
                </a:prstGeom>
                <a:noFill/>
                <a:ln w="25400">
                  <a:solidFill>
                    <a:schemeClr val="accent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400" b="0">
                      <a:latin typeface="Tahoma" panose="020B0604030504040204" pitchFamily="34" charset="0"/>
                    </a:rPr>
                    <a:t>System Calls (User-level Programming)</a:t>
                  </a:r>
                  <a:endParaRPr lang="zh-CN" altLang="en-US" sz="24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67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098801" y="3420347"/>
                  <a:ext cx="4114800" cy="40010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Process and CPU Scheduling   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</p:grpSp>
          <p:grpSp>
            <p:nvGrpSpPr>
              <p:cNvPr id="40" name="Group 1"/>
              <p:cNvGrpSpPr>
                <a:grpSpLocks/>
              </p:cNvGrpSpPr>
              <p:nvPr/>
            </p:nvGrpSpPr>
            <p:grpSpPr bwMode="auto">
              <a:xfrm>
                <a:off x="825846" y="1132710"/>
                <a:ext cx="7556154" cy="4258441"/>
                <a:chOff x="825846" y="1131697"/>
                <a:chExt cx="7556154" cy="4676966"/>
              </a:xfrm>
            </p:grpSpPr>
            <p:sp>
              <p:nvSpPr>
                <p:cNvPr id="43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115887" y="3049751"/>
                  <a:ext cx="4114800" cy="40005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Memory Management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44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914401" y="3287829"/>
                  <a:ext cx="2039937" cy="4394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>
                      <a:latin typeface="Tahoma" panose="020B0604030504040204" pitchFamily="34" charset="0"/>
                    </a:rPr>
                    <a:t>Virtualization</a:t>
                  </a:r>
                  <a:endParaRPr lang="zh-CN" altLang="en-US" sz="2000">
                    <a:latin typeface="Tahoma" panose="020B0604030504040204" pitchFamily="34" charset="0"/>
                  </a:endParaRPr>
                </a:p>
              </p:txBody>
            </p:sp>
            <p:cxnSp>
              <p:nvCxnSpPr>
                <p:cNvPr id="45" name="Straight Connector 7"/>
                <p:cNvCxnSpPr>
                  <a:cxnSpLocks noChangeShapeType="1"/>
                </p:cNvCxnSpPr>
                <p:nvPr/>
              </p:nvCxnSpPr>
              <p:spPr bwMode="auto">
                <a:xfrm>
                  <a:off x="2976563" y="44196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grpSp>
              <p:nvGrpSpPr>
                <p:cNvPr id="46" name="Group 42"/>
                <p:cNvGrpSpPr>
                  <a:grpSpLocks/>
                </p:cNvGrpSpPr>
                <p:nvPr/>
              </p:nvGrpSpPr>
              <p:grpSpPr bwMode="auto">
                <a:xfrm>
                  <a:off x="825846" y="2027509"/>
                  <a:ext cx="7543800" cy="2109625"/>
                  <a:chOff x="825846" y="3475098"/>
                  <a:chExt cx="7543800" cy="2109994"/>
                </a:xfrm>
              </p:grpSpPr>
              <p:sp>
                <p:nvSpPr>
                  <p:cNvPr id="63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825846" y="4195788"/>
                    <a:ext cx="7543800" cy="1389304"/>
                  </a:xfrm>
                  <a:prstGeom prst="rect">
                    <a:avLst/>
                  </a:prstGeom>
                  <a:solidFill>
                    <a:schemeClr val="accent1">
                      <a:alpha val="20000"/>
                    </a:schemeClr>
                  </a:solidFill>
                  <a:ln w="22225" algn="ctr">
                    <a:solidFill>
                      <a:srgbClr val="FFFF00"/>
                    </a:solidFill>
                    <a:miter lim="800000"/>
                    <a:headEnd/>
                    <a:tailEnd/>
                  </a:ln>
                </p:spPr>
                <p:txBody>
                  <a:bodyPr wrap="none"/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zh-CN" altLang="en-US" sz="2400" b="0">
                      <a:latin typeface="Tahoma" panose="020B0604030504040204" pitchFamily="34" charset="0"/>
                    </a:endParaRPr>
                  </a:p>
                </p:txBody>
              </p:sp>
              <p:sp>
                <p:nvSpPr>
                  <p:cNvPr id="64" name="TextBox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10072" y="3475098"/>
                    <a:ext cx="4114800" cy="400100"/>
                  </a:xfrm>
                  <a:prstGeom prst="rect">
                    <a:avLst/>
                  </a:prstGeom>
                  <a:noFill/>
                  <a:ln w="25400">
                    <a:solidFill>
                      <a:schemeClr val="tx2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zh-CN" sz="2000" b="0">
                        <a:latin typeface="Tahoma" panose="020B0604030504040204" pitchFamily="34" charset="0"/>
                      </a:rPr>
                      <a:t>Thread                                        </a:t>
                    </a:r>
                    <a:endParaRPr lang="zh-CN" altLang="en-US" sz="2000" b="0">
                      <a:latin typeface="Tahoma" panose="020B0604030504040204" pitchFamily="34" charset="0"/>
                    </a:endParaRPr>
                  </a:p>
                </p:txBody>
              </p:sp>
            </p:grpSp>
            <p:cxnSp>
              <p:nvCxnSpPr>
                <p:cNvPr id="47" name="Straight Connector 37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27432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48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104416" y="1367435"/>
                  <a:ext cx="4114800" cy="40005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Race Conditions, Lock/Semaphore    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50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914401" y="1740227"/>
                  <a:ext cx="1905000" cy="4394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>
                      <a:latin typeface="Tahoma" panose="020B0604030504040204" pitchFamily="34" charset="0"/>
                    </a:rPr>
                    <a:t>Concurrency</a:t>
                  </a:r>
                  <a:endParaRPr lang="zh-CN" altLang="en-US" sz="2000">
                    <a:latin typeface="Tahoma" panose="020B0604030504040204" pitchFamily="34" charset="0"/>
                  </a:endParaRPr>
                </a:p>
              </p:txBody>
            </p:sp>
            <p:grpSp>
              <p:nvGrpSpPr>
                <p:cNvPr id="51" name="Group 42"/>
                <p:cNvGrpSpPr>
                  <a:grpSpLocks/>
                </p:cNvGrpSpPr>
                <p:nvPr/>
              </p:nvGrpSpPr>
              <p:grpSpPr bwMode="auto">
                <a:xfrm>
                  <a:off x="838200" y="1139710"/>
                  <a:ext cx="7543800" cy="3865050"/>
                  <a:chOff x="838200" y="4187628"/>
                  <a:chExt cx="7543800" cy="3865728"/>
                </a:xfrm>
              </p:grpSpPr>
              <p:sp>
                <p:nvSpPr>
                  <p:cNvPr id="61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838200" y="4187628"/>
                    <a:ext cx="7543800" cy="1389306"/>
                  </a:xfrm>
                  <a:prstGeom prst="rect">
                    <a:avLst/>
                  </a:prstGeom>
                  <a:solidFill>
                    <a:schemeClr val="accent1">
                      <a:alpha val="20000"/>
                    </a:schemeClr>
                  </a:solidFill>
                  <a:ln w="22225" algn="ctr">
                    <a:solidFill>
                      <a:srgbClr val="FFFF00"/>
                    </a:solidFill>
                    <a:miter lim="800000"/>
                    <a:headEnd/>
                    <a:tailEnd/>
                  </a:ln>
                </p:spPr>
                <p:txBody>
                  <a:bodyPr wrap="none"/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zh-CN" altLang="en-US" sz="2400" b="0">
                      <a:latin typeface="Tahoma" panose="020B0604030504040204" pitchFamily="34" charset="0"/>
                    </a:endParaRPr>
                  </a:p>
                </p:txBody>
              </p:sp>
              <p:sp>
                <p:nvSpPr>
                  <p:cNvPr id="62" name="TextBox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82926" y="7653256"/>
                    <a:ext cx="4114800" cy="400100"/>
                  </a:xfrm>
                  <a:prstGeom prst="rect">
                    <a:avLst/>
                  </a:prstGeom>
                  <a:noFill/>
                  <a:ln w="25400">
                    <a:solidFill>
                      <a:schemeClr val="tx2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zh-CN" sz="2000" b="0">
                        <a:latin typeface="Tahoma" panose="020B0604030504040204" pitchFamily="34" charset="0"/>
                      </a:rPr>
                      <a:t>IO Devices and Storage                                     </a:t>
                    </a:r>
                    <a:endParaRPr lang="zh-CN" altLang="en-US" sz="2000" b="0">
                      <a:latin typeface="Tahoma" panose="020B0604030504040204" pitchFamily="34" charset="0"/>
                    </a:endParaRPr>
                  </a:p>
                </p:txBody>
              </p:sp>
            </p:grpSp>
            <p:sp>
              <p:nvSpPr>
                <p:cNvPr id="52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849312" y="4904144"/>
                  <a:ext cx="2290763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>
                      <a:latin typeface="Tahoma" panose="020B0604030504040204" pitchFamily="34" charset="0"/>
                    </a:rPr>
                    <a:t>Persistence</a:t>
                  </a:r>
                  <a:endParaRPr lang="zh-CN" altLang="en-US" sz="2000">
                    <a:latin typeface="Tahoma" panose="020B0604030504040204" pitchFamily="34" charset="0"/>
                  </a:endParaRPr>
                </a:p>
              </p:txBody>
            </p:sp>
            <p:cxnSp>
              <p:nvCxnSpPr>
                <p:cNvPr id="54" name="Straight Connector 46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1131697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55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098801" y="5252478"/>
                  <a:ext cx="4114800" cy="40005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File System                                     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56" name="TextBox 2">
                  <a:extLst>
                    <a:ext uri="{FF2B5EF4-FFF2-40B4-BE49-F238E27FC236}">
                      <a16:creationId xmlns:a16="http://schemas.microsoft.com/office/drawing/2014/main" id="{A822F933-86CC-4D3B-8F4D-ADF11798493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91446" y="3028909"/>
                  <a:ext cx="919121" cy="439428"/>
                </a:xfrm>
                <a:prstGeom prst="rect">
                  <a:avLst/>
                </a:prstGeom>
                <a:gradFill>
                  <a:gsLst>
                    <a:gs pos="29230">
                      <a:srgbClr val="CDF4B4"/>
                    </a:gs>
                    <a:gs pos="0">
                      <a:schemeClr val="accent2">
                        <a:lumMod val="40000"/>
                        <a:lumOff val="60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9pPr>
                </a:lstStyle>
                <a:p>
                  <a:pPr eaLnBrk="1" hangingPunct="1">
                    <a:defRPr/>
                  </a:pPr>
                  <a:r>
                    <a:rPr lang="en-HK" altLang="zh-CN" sz="2000" dirty="0"/>
                    <a:t>HW#4</a:t>
                  </a:r>
                </a:p>
              </p:txBody>
            </p:sp>
            <p:cxnSp>
              <p:nvCxnSpPr>
                <p:cNvPr id="57" name="Straight Connector 49"/>
                <p:cNvCxnSpPr>
                  <a:cxnSpLocks noChangeShapeType="1"/>
                </p:cNvCxnSpPr>
                <p:nvPr/>
              </p:nvCxnSpPr>
              <p:spPr bwMode="auto">
                <a:xfrm>
                  <a:off x="7335838" y="44196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8" name="Straight Connector 50"/>
                <p:cNvCxnSpPr>
                  <a:cxnSpLocks noChangeShapeType="1"/>
                </p:cNvCxnSpPr>
                <p:nvPr/>
              </p:nvCxnSpPr>
              <p:spPr bwMode="auto">
                <a:xfrm>
                  <a:off x="7332663" y="27432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9" name="Straight Connector 51"/>
                <p:cNvCxnSpPr>
                  <a:cxnSpLocks noChangeShapeType="1"/>
                </p:cNvCxnSpPr>
                <p:nvPr/>
              </p:nvCxnSpPr>
              <p:spPr bwMode="auto">
                <a:xfrm>
                  <a:off x="7332663" y="1131698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60" name="TextBox 2">
                  <a:extLst>
                    <a:ext uri="{FF2B5EF4-FFF2-40B4-BE49-F238E27FC236}">
                      <a16:creationId xmlns:a16="http://schemas.microsoft.com/office/drawing/2014/main" id="{4A985E7A-07D9-428B-AAEC-3991306AE10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80335" y="4570394"/>
                  <a:ext cx="968331" cy="1116007"/>
                </a:xfrm>
                <a:prstGeom prst="rect">
                  <a:avLst/>
                </a:prstGeom>
                <a:gradFill>
                  <a:gsLst>
                    <a:gs pos="29230">
                      <a:srgbClr val="CDF4B4"/>
                    </a:gs>
                    <a:gs pos="0">
                      <a:schemeClr val="accent2">
                        <a:lumMod val="40000"/>
                        <a:lumOff val="60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9pPr>
                </a:lstStyle>
                <a:p>
                  <a:pPr eaLnBrk="1" hangingPunct="1">
                    <a:defRPr/>
                  </a:pPr>
                  <a:r>
                    <a:rPr lang="en-HK" altLang="zh-CN" sz="2000" dirty="0"/>
                    <a:t>HW#2</a:t>
                  </a:r>
                  <a:r>
                    <a:rPr lang="en-US" altLang="zh-CN" sz="2000" dirty="0"/>
                    <a:t> </a:t>
                  </a:r>
                </a:p>
                <a:p>
                  <a:pPr eaLnBrk="1" hangingPunct="1">
                    <a:defRPr/>
                  </a:pPr>
                  <a:r>
                    <a:rPr lang="en-HK" altLang="zh-CN" sz="2000" dirty="0"/>
                    <a:t>    &amp;</a:t>
                  </a:r>
                  <a:endParaRPr lang="en-US" altLang="zh-CN" sz="2000" dirty="0"/>
                </a:p>
                <a:p>
                  <a:pPr eaLnBrk="1" hangingPunct="1">
                    <a:defRPr/>
                  </a:pPr>
                  <a:r>
                    <a:rPr lang="en-HK" altLang="zh-CN" sz="2000" dirty="0"/>
                    <a:t>Project</a:t>
                  </a:r>
                </a:p>
              </p:txBody>
            </p:sp>
          </p:grpSp>
          <p:pic>
            <p:nvPicPr>
              <p:cNvPr id="41" name="Picture 3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8200" y="6059488"/>
                <a:ext cx="7566025" cy="646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DC261D44-1D84-49AF-ACE7-3AF17D5BB2EA}"/>
                  </a:ext>
                </a:extLst>
              </p:cNvPr>
              <p:cNvCxnSpPr/>
              <p:nvPr/>
            </p:nvCxnSpPr>
            <p:spPr bwMode="auto">
              <a:xfrm>
                <a:off x="838545" y="5494171"/>
                <a:ext cx="7543456" cy="0"/>
              </a:xfrm>
              <a:prstGeom prst="line">
                <a:avLst/>
              </a:prstGeom>
              <a:solidFill>
                <a:schemeClr val="accent1"/>
              </a:solidFill>
              <a:ln w="31750" cap="flat" cmpd="sng" algn="ctr">
                <a:solidFill>
                  <a:schemeClr val="tx2">
                    <a:lumMod val="7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36" name="TextBox 2">
              <a:extLst>
                <a:ext uri="{FF2B5EF4-FFF2-40B4-BE49-F238E27FC236}">
                  <a16:creationId xmlns:a16="http://schemas.microsoft.com/office/drawing/2014/main" id="{01E911D7-4D14-4F0F-8E95-249201E04B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2975" y="3379788"/>
              <a:ext cx="917575" cy="400050"/>
            </a:xfrm>
            <a:prstGeom prst="rect">
              <a:avLst/>
            </a:prstGeom>
            <a:gradFill>
              <a:gsLst>
                <a:gs pos="29230">
                  <a:srgbClr val="CDF4B4"/>
                </a:gs>
                <a:gs pos="0">
                  <a:schemeClr val="accent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25400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9pPr>
            </a:lstStyle>
            <a:p>
              <a:pPr eaLnBrk="1" hangingPunct="1">
                <a:defRPr/>
              </a:pPr>
              <a:r>
                <a:rPr lang="en-HK" altLang="zh-CN" sz="2000" dirty="0"/>
                <a:t>HW#3</a:t>
              </a:r>
            </a:p>
          </p:txBody>
        </p:sp>
        <p:sp>
          <p:nvSpPr>
            <p:cNvPr id="38" name="TextBox 2">
              <a:extLst>
                <a:ext uri="{FF2B5EF4-FFF2-40B4-BE49-F238E27FC236}">
                  <a16:creationId xmlns:a16="http://schemas.microsoft.com/office/drawing/2014/main" id="{01E911D7-4D14-4F0F-8E95-249201E04B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42188" y="5581650"/>
              <a:ext cx="917575" cy="400050"/>
            </a:xfrm>
            <a:prstGeom prst="rect">
              <a:avLst/>
            </a:prstGeom>
            <a:gradFill>
              <a:gsLst>
                <a:gs pos="29230">
                  <a:srgbClr val="CDF4B4"/>
                </a:gs>
                <a:gs pos="0">
                  <a:schemeClr val="accent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25400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9pPr>
            </a:lstStyle>
            <a:p>
              <a:pPr eaLnBrk="1" hangingPunct="1">
                <a:defRPr/>
              </a:pPr>
              <a:r>
                <a:rPr lang="en-HK" altLang="zh-CN" sz="2000" dirty="0"/>
                <a:t>HW#1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97523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" name="Shape 90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73201">
              <a:defRPr sz="648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HK" sz="4600" dirty="0">
                <a:solidFill>
                  <a:srgbClr val="FFFFFF"/>
                </a:solidFill>
              </a:rPr>
              <a:t>Paging </a:t>
            </a:r>
            <a:endParaRPr sz="4600" dirty="0">
              <a:solidFill>
                <a:srgbClr val="FFFFFF"/>
              </a:solidFill>
            </a:endParaRPr>
          </a:p>
        </p:txBody>
      </p:sp>
      <p:sp>
        <p:nvSpPr>
          <p:cNvPr id="904" name="Shape 904"/>
          <p:cNvSpPr/>
          <p:nvPr/>
        </p:nvSpPr>
        <p:spPr>
          <a:xfrm>
            <a:off x="275604" y="2574787"/>
            <a:ext cx="1086018" cy="364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r">
              <a:defRPr sz="2700">
                <a:solidFill>
                  <a:srgbClr val="D45954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900" dirty="0"/>
              <a:t>Virt Mem</a:t>
            </a:r>
          </a:p>
        </p:txBody>
      </p:sp>
      <p:sp>
        <p:nvSpPr>
          <p:cNvPr id="905" name="Shape 905"/>
          <p:cNvSpPr/>
          <p:nvPr/>
        </p:nvSpPr>
        <p:spPr>
          <a:xfrm>
            <a:off x="176975" y="3994607"/>
            <a:ext cx="1184647" cy="364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r">
              <a:defRPr sz="2700">
                <a:solidFill>
                  <a:srgbClr val="0065C1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900" dirty="0"/>
              <a:t>Phys Mem</a:t>
            </a:r>
          </a:p>
        </p:txBody>
      </p:sp>
      <p:sp>
        <p:nvSpPr>
          <p:cNvPr id="906" name="Shape 906"/>
          <p:cNvSpPr/>
          <p:nvPr/>
        </p:nvSpPr>
        <p:spPr>
          <a:xfrm>
            <a:off x="1860879" y="2531425"/>
            <a:ext cx="451242" cy="451242"/>
          </a:xfrm>
          <a:prstGeom prst="rect">
            <a:avLst/>
          </a:prstGeom>
          <a:solidFill>
            <a:srgbClr val="0B5D12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07" name="Shape 907"/>
          <p:cNvSpPr/>
          <p:nvPr/>
        </p:nvSpPr>
        <p:spPr>
          <a:xfrm>
            <a:off x="2307363" y="2531425"/>
            <a:ext cx="451242" cy="451242"/>
          </a:xfrm>
          <a:prstGeom prst="rect">
            <a:avLst/>
          </a:prstGeom>
          <a:solidFill>
            <a:srgbClr val="0B5D12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08" name="Shape 908"/>
          <p:cNvSpPr/>
          <p:nvPr/>
        </p:nvSpPr>
        <p:spPr>
          <a:xfrm>
            <a:off x="2753848" y="2531425"/>
            <a:ext cx="451242" cy="451242"/>
          </a:xfrm>
          <a:prstGeom prst="rect">
            <a:avLst/>
          </a:prstGeom>
          <a:solidFill>
            <a:srgbClr val="0B5D12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09" name="Shape 909"/>
          <p:cNvSpPr/>
          <p:nvPr/>
        </p:nvSpPr>
        <p:spPr>
          <a:xfrm>
            <a:off x="3200332" y="2531425"/>
            <a:ext cx="451242" cy="451242"/>
          </a:xfrm>
          <a:prstGeom prst="rect">
            <a:avLst/>
          </a:prstGeom>
          <a:solidFill>
            <a:srgbClr val="0B5D12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10" name="Shape 910"/>
          <p:cNvSpPr/>
          <p:nvPr/>
        </p:nvSpPr>
        <p:spPr>
          <a:xfrm>
            <a:off x="4361191" y="2531425"/>
            <a:ext cx="451242" cy="451242"/>
          </a:xfrm>
          <a:prstGeom prst="rect">
            <a:avLst/>
          </a:prstGeom>
          <a:solidFill>
            <a:srgbClr val="1497FC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11" name="Shape 911"/>
          <p:cNvSpPr/>
          <p:nvPr/>
        </p:nvSpPr>
        <p:spPr>
          <a:xfrm>
            <a:off x="4807676" y="2531425"/>
            <a:ext cx="451242" cy="451242"/>
          </a:xfrm>
          <a:prstGeom prst="rect">
            <a:avLst/>
          </a:prstGeom>
          <a:solidFill>
            <a:srgbClr val="1497FC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12" name="Shape 912"/>
          <p:cNvSpPr/>
          <p:nvPr/>
        </p:nvSpPr>
        <p:spPr>
          <a:xfrm>
            <a:off x="5254160" y="2531425"/>
            <a:ext cx="451242" cy="451242"/>
          </a:xfrm>
          <a:prstGeom prst="rect">
            <a:avLst/>
          </a:prstGeom>
          <a:solidFill>
            <a:srgbClr val="1497FC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13" name="Shape 913"/>
          <p:cNvSpPr/>
          <p:nvPr/>
        </p:nvSpPr>
        <p:spPr>
          <a:xfrm>
            <a:off x="5700645" y="2531425"/>
            <a:ext cx="451242" cy="451242"/>
          </a:xfrm>
          <a:prstGeom prst="rect">
            <a:avLst/>
          </a:prstGeom>
          <a:solidFill>
            <a:srgbClr val="1497FC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14" name="Shape 914"/>
          <p:cNvSpPr/>
          <p:nvPr/>
        </p:nvSpPr>
        <p:spPr>
          <a:xfrm>
            <a:off x="6861504" y="2531425"/>
            <a:ext cx="451242" cy="451242"/>
          </a:xfrm>
          <a:prstGeom prst="rect">
            <a:avLst/>
          </a:prstGeom>
          <a:solidFill>
            <a:srgbClr val="971817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15" name="Shape 915"/>
          <p:cNvSpPr/>
          <p:nvPr/>
        </p:nvSpPr>
        <p:spPr>
          <a:xfrm>
            <a:off x="7307988" y="2531425"/>
            <a:ext cx="451242" cy="451242"/>
          </a:xfrm>
          <a:prstGeom prst="rect">
            <a:avLst/>
          </a:prstGeom>
          <a:solidFill>
            <a:srgbClr val="971817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16" name="Shape 916"/>
          <p:cNvSpPr/>
          <p:nvPr/>
        </p:nvSpPr>
        <p:spPr>
          <a:xfrm>
            <a:off x="7754473" y="2531425"/>
            <a:ext cx="451242" cy="451242"/>
          </a:xfrm>
          <a:prstGeom prst="rect">
            <a:avLst/>
          </a:prstGeom>
          <a:solidFill>
            <a:srgbClr val="971817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17" name="Shape 917"/>
          <p:cNvSpPr/>
          <p:nvPr/>
        </p:nvSpPr>
        <p:spPr>
          <a:xfrm>
            <a:off x="8200957" y="2531425"/>
            <a:ext cx="451242" cy="451242"/>
          </a:xfrm>
          <a:prstGeom prst="rect">
            <a:avLst/>
          </a:prstGeom>
          <a:solidFill>
            <a:srgbClr val="971817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18" name="Shape 918"/>
          <p:cNvSpPr/>
          <p:nvPr/>
        </p:nvSpPr>
        <p:spPr>
          <a:xfrm>
            <a:off x="2713258" y="3955710"/>
            <a:ext cx="451242" cy="451242"/>
          </a:xfrm>
          <a:prstGeom prst="rect">
            <a:avLst/>
          </a:prstGeom>
          <a:solidFill>
            <a:srgbClr val="0B5D12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19" name="Shape 919"/>
          <p:cNvSpPr/>
          <p:nvPr/>
        </p:nvSpPr>
        <p:spPr>
          <a:xfrm>
            <a:off x="3703642" y="3955710"/>
            <a:ext cx="451242" cy="451242"/>
          </a:xfrm>
          <a:prstGeom prst="rect">
            <a:avLst/>
          </a:prstGeom>
          <a:solidFill>
            <a:srgbClr val="0B5D12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20" name="Shape 920"/>
          <p:cNvSpPr/>
          <p:nvPr/>
        </p:nvSpPr>
        <p:spPr>
          <a:xfrm>
            <a:off x="7169984" y="3955710"/>
            <a:ext cx="451242" cy="451242"/>
          </a:xfrm>
          <a:prstGeom prst="rect">
            <a:avLst/>
          </a:prstGeom>
          <a:solidFill>
            <a:srgbClr val="0B5D12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21" name="Shape 921"/>
          <p:cNvSpPr/>
          <p:nvPr/>
        </p:nvSpPr>
        <p:spPr>
          <a:xfrm>
            <a:off x="5684409" y="3955710"/>
            <a:ext cx="451242" cy="451242"/>
          </a:xfrm>
          <a:prstGeom prst="rect">
            <a:avLst/>
          </a:prstGeom>
          <a:solidFill>
            <a:srgbClr val="0B5D12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22" name="Shape 922"/>
          <p:cNvSpPr/>
          <p:nvPr/>
        </p:nvSpPr>
        <p:spPr>
          <a:xfrm>
            <a:off x="2218066" y="3955710"/>
            <a:ext cx="451242" cy="451242"/>
          </a:xfrm>
          <a:prstGeom prst="rect">
            <a:avLst/>
          </a:prstGeom>
          <a:solidFill>
            <a:srgbClr val="1497FC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23" name="Shape 923"/>
          <p:cNvSpPr/>
          <p:nvPr/>
        </p:nvSpPr>
        <p:spPr>
          <a:xfrm>
            <a:off x="3208450" y="3955710"/>
            <a:ext cx="451242" cy="451242"/>
          </a:xfrm>
          <a:prstGeom prst="rect">
            <a:avLst/>
          </a:prstGeom>
          <a:solidFill>
            <a:srgbClr val="1497FC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24" name="Shape 924"/>
          <p:cNvSpPr/>
          <p:nvPr/>
        </p:nvSpPr>
        <p:spPr>
          <a:xfrm>
            <a:off x="4198834" y="3955710"/>
            <a:ext cx="451242" cy="451242"/>
          </a:xfrm>
          <a:prstGeom prst="rect">
            <a:avLst/>
          </a:prstGeom>
          <a:solidFill>
            <a:srgbClr val="1497FC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25" name="Shape 925"/>
          <p:cNvSpPr/>
          <p:nvPr/>
        </p:nvSpPr>
        <p:spPr>
          <a:xfrm>
            <a:off x="5189217" y="3955710"/>
            <a:ext cx="451242" cy="451242"/>
          </a:xfrm>
          <a:prstGeom prst="rect">
            <a:avLst/>
          </a:prstGeom>
          <a:solidFill>
            <a:srgbClr val="1497FC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26" name="Shape 926"/>
          <p:cNvSpPr/>
          <p:nvPr/>
        </p:nvSpPr>
        <p:spPr>
          <a:xfrm>
            <a:off x="4694025" y="3955710"/>
            <a:ext cx="451242" cy="451242"/>
          </a:xfrm>
          <a:prstGeom prst="rect">
            <a:avLst/>
          </a:prstGeom>
          <a:solidFill>
            <a:srgbClr val="971817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27" name="Shape 927"/>
          <p:cNvSpPr/>
          <p:nvPr/>
        </p:nvSpPr>
        <p:spPr>
          <a:xfrm>
            <a:off x="6179601" y="3955710"/>
            <a:ext cx="451242" cy="451242"/>
          </a:xfrm>
          <a:prstGeom prst="rect">
            <a:avLst/>
          </a:prstGeom>
          <a:solidFill>
            <a:srgbClr val="971817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28" name="Shape 928"/>
          <p:cNvSpPr/>
          <p:nvPr/>
        </p:nvSpPr>
        <p:spPr>
          <a:xfrm>
            <a:off x="6674792" y="3955710"/>
            <a:ext cx="451242" cy="451242"/>
          </a:xfrm>
          <a:prstGeom prst="rect">
            <a:avLst/>
          </a:prstGeom>
          <a:solidFill>
            <a:srgbClr val="971817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29" name="Shape 929"/>
          <p:cNvSpPr/>
          <p:nvPr/>
        </p:nvSpPr>
        <p:spPr>
          <a:xfrm>
            <a:off x="7665176" y="3955710"/>
            <a:ext cx="451242" cy="451242"/>
          </a:xfrm>
          <a:prstGeom prst="rect">
            <a:avLst/>
          </a:prstGeom>
          <a:solidFill>
            <a:srgbClr val="971817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30" name="Shape 930"/>
          <p:cNvSpPr/>
          <p:nvPr/>
        </p:nvSpPr>
        <p:spPr>
          <a:xfrm>
            <a:off x="2083412" y="3001885"/>
            <a:ext cx="1795806" cy="939161"/>
          </a:xfrm>
          <a:prstGeom prst="line">
            <a:avLst/>
          </a:prstGeom>
          <a:ln w="50800">
            <a:solidFill>
              <a:srgbClr val="0B5D12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31" name="Shape 931"/>
          <p:cNvSpPr/>
          <p:nvPr/>
        </p:nvSpPr>
        <p:spPr>
          <a:xfrm>
            <a:off x="2529896" y="3001885"/>
            <a:ext cx="449899" cy="936211"/>
          </a:xfrm>
          <a:prstGeom prst="line">
            <a:avLst/>
          </a:prstGeom>
          <a:ln w="50800">
            <a:solidFill>
              <a:srgbClr val="0B5D12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32" name="Shape 932"/>
          <p:cNvSpPr/>
          <p:nvPr/>
        </p:nvSpPr>
        <p:spPr>
          <a:xfrm>
            <a:off x="2976381" y="3001885"/>
            <a:ext cx="2901416" cy="919797"/>
          </a:xfrm>
          <a:prstGeom prst="line">
            <a:avLst/>
          </a:prstGeom>
          <a:ln w="50800">
            <a:solidFill>
              <a:srgbClr val="0B5D12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33" name="Shape 933"/>
          <p:cNvSpPr/>
          <p:nvPr/>
        </p:nvSpPr>
        <p:spPr>
          <a:xfrm>
            <a:off x="3422865" y="3001885"/>
            <a:ext cx="3987821" cy="906899"/>
          </a:xfrm>
          <a:prstGeom prst="line">
            <a:avLst/>
          </a:prstGeom>
          <a:ln w="50800">
            <a:solidFill>
              <a:srgbClr val="0B5D12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34" name="Shape 934"/>
          <p:cNvSpPr/>
          <p:nvPr/>
        </p:nvSpPr>
        <p:spPr>
          <a:xfrm flipH="1">
            <a:off x="2528520" y="3001885"/>
            <a:ext cx="2055205" cy="941780"/>
          </a:xfrm>
          <a:prstGeom prst="line">
            <a:avLst/>
          </a:prstGeom>
          <a:ln w="50800">
            <a:solidFill>
              <a:srgbClr val="1497FC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35" name="Shape 935"/>
          <p:cNvSpPr/>
          <p:nvPr/>
        </p:nvSpPr>
        <p:spPr>
          <a:xfrm flipH="1">
            <a:off x="4516970" y="3001885"/>
            <a:ext cx="513239" cy="940102"/>
          </a:xfrm>
          <a:prstGeom prst="line">
            <a:avLst/>
          </a:prstGeom>
          <a:ln w="50800">
            <a:solidFill>
              <a:srgbClr val="1497FC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36" name="Shape 936"/>
          <p:cNvSpPr/>
          <p:nvPr/>
        </p:nvSpPr>
        <p:spPr>
          <a:xfrm flipH="1">
            <a:off x="3421290" y="3001885"/>
            <a:ext cx="2055404" cy="943753"/>
          </a:xfrm>
          <a:prstGeom prst="line">
            <a:avLst/>
          </a:prstGeom>
          <a:ln w="50800">
            <a:solidFill>
              <a:srgbClr val="1497FC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37" name="Shape 937"/>
          <p:cNvSpPr/>
          <p:nvPr/>
        </p:nvSpPr>
        <p:spPr>
          <a:xfrm flipH="1">
            <a:off x="5467703" y="3001885"/>
            <a:ext cx="455475" cy="939574"/>
          </a:xfrm>
          <a:prstGeom prst="line">
            <a:avLst/>
          </a:prstGeom>
          <a:ln w="50800">
            <a:solidFill>
              <a:srgbClr val="1497FC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38" name="Shape 938"/>
          <p:cNvSpPr/>
          <p:nvPr/>
        </p:nvSpPr>
        <p:spPr>
          <a:xfrm flipH="1">
            <a:off x="6426179" y="3001885"/>
            <a:ext cx="657859" cy="939991"/>
          </a:xfrm>
          <a:prstGeom prst="line">
            <a:avLst/>
          </a:prstGeom>
          <a:ln w="50800">
            <a:solidFill>
              <a:srgbClr val="971817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39" name="Shape 939"/>
          <p:cNvSpPr/>
          <p:nvPr/>
        </p:nvSpPr>
        <p:spPr>
          <a:xfrm flipH="1">
            <a:off x="5030522" y="3001885"/>
            <a:ext cx="2500000" cy="925391"/>
          </a:xfrm>
          <a:prstGeom prst="line">
            <a:avLst/>
          </a:prstGeom>
          <a:ln w="50800">
            <a:solidFill>
              <a:srgbClr val="971817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40" name="Shape 940"/>
          <p:cNvSpPr/>
          <p:nvPr/>
        </p:nvSpPr>
        <p:spPr>
          <a:xfrm flipH="1">
            <a:off x="7026110" y="3003501"/>
            <a:ext cx="939537" cy="939537"/>
          </a:xfrm>
          <a:prstGeom prst="line">
            <a:avLst/>
          </a:prstGeom>
          <a:ln w="50800">
            <a:solidFill>
              <a:srgbClr val="971817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41" name="Shape 941"/>
          <p:cNvSpPr/>
          <p:nvPr/>
        </p:nvSpPr>
        <p:spPr>
          <a:xfrm flipH="1">
            <a:off x="7941002" y="3003501"/>
            <a:ext cx="471129" cy="935175"/>
          </a:xfrm>
          <a:prstGeom prst="line">
            <a:avLst/>
          </a:prstGeom>
          <a:ln w="50800">
            <a:solidFill>
              <a:srgbClr val="971817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42" name="Shape 942"/>
          <p:cNvSpPr/>
          <p:nvPr/>
        </p:nvSpPr>
        <p:spPr>
          <a:xfrm>
            <a:off x="5023834" y="2028537"/>
            <a:ext cx="392732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 dirty="0">
                <a:solidFill>
                  <a:schemeClr val="tx2"/>
                </a:solidFill>
              </a:rPr>
              <a:t>P2</a:t>
            </a:r>
          </a:p>
        </p:txBody>
      </p:sp>
      <p:sp>
        <p:nvSpPr>
          <p:cNvPr id="943" name="Shape 943"/>
          <p:cNvSpPr/>
          <p:nvPr/>
        </p:nvSpPr>
        <p:spPr>
          <a:xfrm>
            <a:off x="7529000" y="2027770"/>
            <a:ext cx="392732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 dirty="0">
                <a:solidFill>
                  <a:schemeClr val="tx2"/>
                </a:solidFill>
              </a:rPr>
              <a:t>P3</a:t>
            </a:r>
          </a:p>
        </p:txBody>
      </p:sp>
      <p:sp>
        <p:nvSpPr>
          <p:cNvPr id="944" name="Shape 944"/>
          <p:cNvSpPr/>
          <p:nvPr/>
        </p:nvSpPr>
        <p:spPr>
          <a:xfrm>
            <a:off x="1858300" y="2017229"/>
            <a:ext cx="1" cy="455415"/>
          </a:xfrm>
          <a:prstGeom prst="line">
            <a:avLst/>
          </a:prstGeom>
          <a:ln w="76200">
            <a:solidFill>
              <a:schemeClr val="tx2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945" name="Shape 945"/>
          <p:cNvSpPr/>
          <p:nvPr/>
        </p:nvSpPr>
        <p:spPr>
          <a:xfrm flipV="1">
            <a:off x="3706745" y="4419315"/>
            <a:ext cx="1" cy="455415"/>
          </a:xfrm>
          <a:prstGeom prst="line">
            <a:avLst/>
          </a:prstGeom>
          <a:ln w="76200">
            <a:solidFill>
              <a:srgbClr val="FFFFFF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45" name="Shape 899"/>
          <p:cNvSpPr/>
          <p:nvPr/>
        </p:nvSpPr>
        <p:spPr>
          <a:xfrm>
            <a:off x="2520351" y="2028537"/>
            <a:ext cx="392732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 dirty="0">
                <a:solidFill>
                  <a:schemeClr val="tx2"/>
                </a:solidFill>
              </a:rPr>
              <a:t>P1</a:t>
            </a:r>
          </a:p>
        </p:txBody>
      </p:sp>
      <p:sp>
        <p:nvSpPr>
          <p:cNvPr id="46" name="Shape 988"/>
          <p:cNvSpPr/>
          <p:nvPr/>
        </p:nvSpPr>
        <p:spPr>
          <a:xfrm>
            <a:off x="2126190" y="2017229"/>
            <a:ext cx="1" cy="455415"/>
          </a:xfrm>
          <a:prstGeom prst="line">
            <a:avLst/>
          </a:prstGeom>
          <a:ln w="76200">
            <a:solidFill>
              <a:schemeClr val="tx2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47" name="Shape 989"/>
          <p:cNvSpPr/>
          <p:nvPr/>
        </p:nvSpPr>
        <p:spPr>
          <a:xfrm flipV="1">
            <a:off x="3974635" y="4419315"/>
            <a:ext cx="1" cy="455415"/>
          </a:xfrm>
          <a:prstGeom prst="line">
            <a:avLst/>
          </a:prstGeom>
          <a:ln w="76200">
            <a:solidFill>
              <a:srgbClr val="FFFFFF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48" name="Shape 1032"/>
          <p:cNvSpPr/>
          <p:nvPr/>
        </p:nvSpPr>
        <p:spPr>
          <a:xfrm>
            <a:off x="2394081" y="2017229"/>
            <a:ext cx="1" cy="455415"/>
          </a:xfrm>
          <a:prstGeom prst="line">
            <a:avLst/>
          </a:prstGeom>
          <a:ln w="76200">
            <a:solidFill>
              <a:schemeClr val="tx2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49" name="Shape 1033"/>
          <p:cNvSpPr/>
          <p:nvPr/>
        </p:nvSpPr>
        <p:spPr>
          <a:xfrm flipV="1">
            <a:off x="2813776" y="4419315"/>
            <a:ext cx="1" cy="455415"/>
          </a:xfrm>
          <a:prstGeom prst="line">
            <a:avLst/>
          </a:prstGeom>
          <a:ln w="76200">
            <a:solidFill>
              <a:srgbClr val="FFFFFF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920351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4" grpId="0" animBg="1"/>
      <p:bldP spid="944" grpId="1" animBg="1"/>
      <p:bldP spid="945" grpId="0" animBg="1"/>
      <p:bldP spid="9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" name="Shape 1133"/>
          <p:cNvSpPr/>
          <p:nvPr/>
        </p:nvSpPr>
        <p:spPr>
          <a:xfrm>
            <a:off x="395599" y="2250286"/>
            <a:ext cx="1086018" cy="364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r">
              <a:defRPr sz="2700">
                <a:solidFill>
                  <a:srgbClr val="D45954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900" dirty="0"/>
              <a:t>Virt Mem</a:t>
            </a:r>
          </a:p>
        </p:txBody>
      </p:sp>
      <p:sp>
        <p:nvSpPr>
          <p:cNvPr id="1134" name="Shape 1134"/>
          <p:cNvSpPr/>
          <p:nvPr/>
        </p:nvSpPr>
        <p:spPr>
          <a:xfrm>
            <a:off x="296970" y="3670107"/>
            <a:ext cx="1184647" cy="364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 algn="r">
              <a:defRPr sz="2700">
                <a:solidFill>
                  <a:srgbClr val="0065C1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900" dirty="0"/>
              <a:t>Phys Mem</a:t>
            </a:r>
          </a:p>
        </p:txBody>
      </p:sp>
      <p:sp>
        <p:nvSpPr>
          <p:cNvPr id="1135" name="Shape 1135"/>
          <p:cNvSpPr/>
          <p:nvPr/>
        </p:nvSpPr>
        <p:spPr>
          <a:xfrm>
            <a:off x="1980873" y="2206924"/>
            <a:ext cx="451242" cy="451242"/>
          </a:xfrm>
          <a:prstGeom prst="rect">
            <a:avLst/>
          </a:prstGeom>
          <a:solidFill>
            <a:srgbClr val="0B5D12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36" name="Shape 1136"/>
          <p:cNvSpPr/>
          <p:nvPr/>
        </p:nvSpPr>
        <p:spPr>
          <a:xfrm>
            <a:off x="2427358" y="2206924"/>
            <a:ext cx="451242" cy="451242"/>
          </a:xfrm>
          <a:prstGeom prst="rect">
            <a:avLst/>
          </a:prstGeom>
          <a:solidFill>
            <a:srgbClr val="0B5D12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37" name="Shape 1137"/>
          <p:cNvSpPr/>
          <p:nvPr/>
        </p:nvSpPr>
        <p:spPr>
          <a:xfrm>
            <a:off x="2873842" y="2206924"/>
            <a:ext cx="451242" cy="451242"/>
          </a:xfrm>
          <a:prstGeom prst="rect">
            <a:avLst/>
          </a:prstGeom>
          <a:solidFill>
            <a:srgbClr val="0B5D12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38" name="Shape 1138"/>
          <p:cNvSpPr/>
          <p:nvPr/>
        </p:nvSpPr>
        <p:spPr>
          <a:xfrm>
            <a:off x="3320327" y="2206924"/>
            <a:ext cx="451242" cy="451242"/>
          </a:xfrm>
          <a:prstGeom prst="rect">
            <a:avLst/>
          </a:prstGeom>
          <a:solidFill>
            <a:srgbClr val="0B5D12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39" name="Shape 1139"/>
          <p:cNvSpPr/>
          <p:nvPr/>
        </p:nvSpPr>
        <p:spPr>
          <a:xfrm>
            <a:off x="4481186" y="2206924"/>
            <a:ext cx="451242" cy="451242"/>
          </a:xfrm>
          <a:prstGeom prst="rect">
            <a:avLst/>
          </a:prstGeom>
          <a:solidFill>
            <a:srgbClr val="1497FC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40" name="Shape 1140"/>
          <p:cNvSpPr/>
          <p:nvPr/>
        </p:nvSpPr>
        <p:spPr>
          <a:xfrm>
            <a:off x="4927670" y="2206924"/>
            <a:ext cx="451242" cy="451242"/>
          </a:xfrm>
          <a:prstGeom prst="rect">
            <a:avLst/>
          </a:prstGeom>
          <a:solidFill>
            <a:srgbClr val="1497FC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41" name="Shape 1141"/>
          <p:cNvSpPr/>
          <p:nvPr/>
        </p:nvSpPr>
        <p:spPr>
          <a:xfrm>
            <a:off x="5374155" y="2206924"/>
            <a:ext cx="451242" cy="451242"/>
          </a:xfrm>
          <a:prstGeom prst="rect">
            <a:avLst/>
          </a:prstGeom>
          <a:solidFill>
            <a:srgbClr val="1497FC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42" name="Shape 1142"/>
          <p:cNvSpPr/>
          <p:nvPr/>
        </p:nvSpPr>
        <p:spPr>
          <a:xfrm>
            <a:off x="5820639" y="2206924"/>
            <a:ext cx="451242" cy="451242"/>
          </a:xfrm>
          <a:prstGeom prst="rect">
            <a:avLst/>
          </a:prstGeom>
          <a:solidFill>
            <a:srgbClr val="1497FC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43" name="Shape 1143"/>
          <p:cNvSpPr/>
          <p:nvPr/>
        </p:nvSpPr>
        <p:spPr>
          <a:xfrm>
            <a:off x="6981498" y="2206924"/>
            <a:ext cx="451242" cy="451242"/>
          </a:xfrm>
          <a:prstGeom prst="rect">
            <a:avLst/>
          </a:prstGeom>
          <a:solidFill>
            <a:srgbClr val="971817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44" name="Shape 1144"/>
          <p:cNvSpPr/>
          <p:nvPr/>
        </p:nvSpPr>
        <p:spPr>
          <a:xfrm>
            <a:off x="7427983" y="2206924"/>
            <a:ext cx="451242" cy="451242"/>
          </a:xfrm>
          <a:prstGeom prst="rect">
            <a:avLst/>
          </a:prstGeom>
          <a:solidFill>
            <a:srgbClr val="971817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45" name="Shape 1145"/>
          <p:cNvSpPr/>
          <p:nvPr/>
        </p:nvSpPr>
        <p:spPr>
          <a:xfrm>
            <a:off x="7874467" y="2206924"/>
            <a:ext cx="451242" cy="451242"/>
          </a:xfrm>
          <a:prstGeom prst="rect">
            <a:avLst/>
          </a:prstGeom>
          <a:solidFill>
            <a:srgbClr val="971817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46" name="Shape 1146"/>
          <p:cNvSpPr/>
          <p:nvPr/>
        </p:nvSpPr>
        <p:spPr>
          <a:xfrm>
            <a:off x="8320952" y="2206924"/>
            <a:ext cx="451242" cy="451242"/>
          </a:xfrm>
          <a:prstGeom prst="rect">
            <a:avLst/>
          </a:prstGeom>
          <a:solidFill>
            <a:srgbClr val="971817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47" name="Shape 1147"/>
          <p:cNvSpPr/>
          <p:nvPr/>
        </p:nvSpPr>
        <p:spPr>
          <a:xfrm>
            <a:off x="2833253" y="3631209"/>
            <a:ext cx="451242" cy="451242"/>
          </a:xfrm>
          <a:prstGeom prst="rect">
            <a:avLst/>
          </a:prstGeom>
          <a:solidFill>
            <a:srgbClr val="0B5D12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48" name="Shape 1148"/>
          <p:cNvSpPr/>
          <p:nvPr/>
        </p:nvSpPr>
        <p:spPr>
          <a:xfrm>
            <a:off x="3823636" y="3631209"/>
            <a:ext cx="451242" cy="451242"/>
          </a:xfrm>
          <a:prstGeom prst="rect">
            <a:avLst/>
          </a:prstGeom>
          <a:solidFill>
            <a:srgbClr val="0B5D12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49" name="Shape 1149"/>
          <p:cNvSpPr/>
          <p:nvPr/>
        </p:nvSpPr>
        <p:spPr>
          <a:xfrm>
            <a:off x="7289978" y="3631209"/>
            <a:ext cx="451242" cy="451242"/>
          </a:xfrm>
          <a:prstGeom prst="rect">
            <a:avLst/>
          </a:prstGeom>
          <a:solidFill>
            <a:srgbClr val="0B5D12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50" name="Shape 1150"/>
          <p:cNvSpPr/>
          <p:nvPr/>
        </p:nvSpPr>
        <p:spPr>
          <a:xfrm>
            <a:off x="5804403" y="3631209"/>
            <a:ext cx="451242" cy="451242"/>
          </a:xfrm>
          <a:prstGeom prst="rect">
            <a:avLst/>
          </a:prstGeom>
          <a:solidFill>
            <a:srgbClr val="0B5D12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51" name="Shape 1151"/>
          <p:cNvSpPr/>
          <p:nvPr/>
        </p:nvSpPr>
        <p:spPr>
          <a:xfrm>
            <a:off x="2338061" y="3631209"/>
            <a:ext cx="451242" cy="451242"/>
          </a:xfrm>
          <a:prstGeom prst="rect">
            <a:avLst/>
          </a:prstGeom>
          <a:solidFill>
            <a:srgbClr val="1497FC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52" name="Shape 1152"/>
          <p:cNvSpPr/>
          <p:nvPr/>
        </p:nvSpPr>
        <p:spPr>
          <a:xfrm>
            <a:off x="3328444" y="3631209"/>
            <a:ext cx="451242" cy="451242"/>
          </a:xfrm>
          <a:prstGeom prst="rect">
            <a:avLst/>
          </a:prstGeom>
          <a:solidFill>
            <a:srgbClr val="1497FC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53" name="Shape 1153"/>
          <p:cNvSpPr/>
          <p:nvPr/>
        </p:nvSpPr>
        <p:spPr>
          <a:xfrm>
            <a:off x="4318828" y="3631209"/>
            <a:ext cx="451242" cy="451242"/>
          </a:xfrm>
          <a:prstGeom prst="rect">
            <a:avLst/>
          </a:prstGeom>
          <a:solidFill>
            <a:srgbClr val="1497FC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54" name="Shape 1154"/>
          <p:cNvSpPr/>
          <p:nvPr/>
        </p:nvSpPr>
        <p:spPr>
          <a:xfrm>
            <a:off x="5309211" y="3631209"/>
            <a:ext cx="451242" cy="451242"/>
          </a:xfrm>
          <a:prstGeom prst="rect">
            <a:avLst/>
          </a:prstGeom>
          <a:solidFill>
            <a:srgbClr val="1497FC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55" name="Shape 1155"/>
          <p:cNvSpPr/>
          <p:nvPr/>
        </p:nvSpPr>
        <p:spPr>
          <a:xfrm>
            <a:off x="4814019" y="3631209"/>
            <a:ext cx="451242" cy="451242"/>
          </a:xfrm>
          <a:prstGeom prst="rect">
            <a:avLst/>
          </a:prstGeom>
          <a:solidFill>
            <a:srgbClr val="971817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56" name="Shape 1156"/>
          <p:cNvSpPr/>
          <p:nvPr/>
        </p:nvSpPr>
        <p:spPr>
          <a:xfrm>
            <a:off x="6299594" y="3631209"/>
            <a:ext cx="451242" cy="451242"/>
          </a:xfrm>
          <a:prstGeom prst="rect">
            <a:avLst/>
          </a:prstGeom>
          <a:solidFill>
            <a:srgbClr val="971817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57" name="Shape 1157"/>
          <p:cNvSpPr/>
          <p:nvPr/>
        </p:nvSpPr>
        <p:spPr>
          <a:xfrm>
            <a:off x="6794786" y="3631209"/>
            <a:ext cx="451242" cy="451242"/>
          </a:xfrm>
          <a:prstGeom prst="rect">
            <a:avLst/>
          </a:prstGeom>
          <a:solidFill>
            <a:srgbClr val="971817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58" name="Shape 1158"/>
          <p:cNvSpPr/>
          <p:nvPr/>
        </p:nvSpPr>
        <p:spPr>
          <a:xfrm>
            <a:off x="7785170" y="3631209"/>
            <a:ext cx="451242" cy="451242"/>
          </a:xfrm>
          <a:prstGeom prst="rect">
            <a:avLst/>
          </a:prstGeom>
          <a:solidFill>
            <a:srgbClr val="971817"/>
          </a:solidFill>
          <a:ln w="508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59" name="Shape 1159"/>
          <p:cNvSpPr/>
          <p:nvPr/>
        </p:nvSpPr>
        <p:spPr>
          <a:xfrm>
            <a:off x="2203407" y="2677385"/>
            <a:ext cx="1795806" cy="939160"/>
          </a:xfrm>
          <a:prstGeom prst="line">
            <a:avLst/>
          </a:prstGeom>
          <a:ln w="50800">
            <a:solidFill>
              <a:srgbClr val="0B5D12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60" name="Shape 1160"/>
          <p:cNvSpPr/>
          <p:nvPr/>
        </p:nvSpPr>
        <p:spPr>
          <a:xfrm>
            <a:off x="2649891" y="2677385"/>
            <a:ext cx="449899" cy="936211"/>
          </a:xfrm>
          <a:prstGeom prst="line">
            <a:avLst/>
          </a:prstGeom>
          <a:ln w="50800">
            <a:solidFill>
              <a:srgbClr val="0B5D12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61" name="Shape 1161"/>
          <p:cNvSpPr/>
          <p:nvPr/>
        </p:nvSpPr>
        <p:spPr>
          <a:xfrm>
            <a:off x="3096376" y="2677384"/>
            <a:ext cx="2901416" cy="919798"/>
          </a:xfrm>
          <a:prstGeom prst="line">
            <a:avLst/>
          </a:prstGeom>
          <a:ln w="50800">
            <a:solidFill>
              <a:srgbClr val="0B5D12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62" name="Shape 1162"/>
          <p:cNvSpPr/>
          <p:nvPr/>
        </p:nvSpPr>
        <p:spPr>
          <a:xfrm>
            <a:off x="3542860" y="2677385"/>
            <a:ext cx="3987821" cy="906899"/>
          </a:xfrm>
          <a:prstGeom prst="line">
            <a:avLst/>
          </a:prstGeom>
          <a:ln w="50800">
            <a:solidFill>
              <a:srgbClr val="0B5D12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63" name="Shape 1163"/>
          <p:cNvSpPr/>
          <p:nvPr/>
        </p:nvSpPr>
        <p:spPr>
          <a:xfrm flipH="1">
            <a:off x="2648515" y="2677385"/>
            <a:ext cx="2055205" cy="941780"/>
          </a:xfrm>
          <a:prstGeom prst="line">
            <a:avLst/>
          </a:prstGeom>
          <a:ln w="50800">
            <a:solidFill>
              <a:srgbClr val="1497FC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64" name="Shape 1164"/>
          <p:cNvSpPr/>
          <p:nvPr/>
        </p:nvSpPr>
        <p:spPr>
          <a:xfrm flipH="1">
            <a:off x="4636965" y="2677385"/>
            <a:ext cx="513239" cy="940101"/>
          </a:xfrm>
          <a:prstGeom prst="line">
            <a:avLst/>
          </a:prstGeom>
          <a:ln w="50800">
            <a:solidFill>
              <a:srgbClr val="1497FC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65" name="Shape 1165"/>
          <p:cNvSpPr/>
          <p:nvPr/>
        </p:nvSpPr>
        <p:spPr>
          <a:xfrm flipH="1">
            <a:off x="3541285" y="2677385"/>
            <a:ext cx="2055404" cy="943753"/>
          </a:xfrm>
          <a:prstGeom prst="line">
            <a:avLst/>
          </a:prstGeom>
          <a:ln w="50800">
            <a:solidFill>
              <a:srgbClr val="1497FC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66" name="Shape 1166"/>
          <p:cNvSpPr/>
          <p:nvPr/>
        </p:nvSpPr>
        <p:spPr>
          <a:xfrm flipH="1">
            <a:off x="5587698" y="2677385"/>
            <a:ext cx="455475" cy="939574"/>
          </a:xfrm>
          <a:prstGeom prst="line">
            <a:avLst/>
          </a:prstGeom>
          <a:ln w="50800">
            <a:solidFill>
              <a:srgbClr val="1497FC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67" name="Shape 1167"/>
          <p:cNvSpPr/>
          <p:nvPr/>
        </p:nvSpPr>
        <p:spPr>
          <a:xfrm flipH="1">
            <a:off x="6546174" y="2677385"/>
            <a:ext cx="657859" cy="939991"/>
          </a:xfrm>
          <a:prstGeom prst="line">
            <a:avLst/>
          </a:prstGeom>
          <a:ln w="50800">
            <a:solidFill>
              <a:srgbClr val="971817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68" name="Shape 1168"/>
          <p:cNvSpPr/>
          <p:nvPr/>
        </p:nvSpPr>
        <p:spPr>
          <a:xfrm flipH="1">
            <a:off x="5150517" y="2677385"/>
            <a:ext cx="2500000" cy="925390"/>
          </a:xfrm>
          <a:prstGeom prst="line">
            <a:avLst/>
          </a:prstGeom>
          <a:ln w="50800">
            <a:solidFill>
              <a:srgbClr val="971817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69" name="Shape 1169"/>
          <p:cNvSpPr/>
          <p:nvPr/>
        </p:nvSpPr>
        <p:spPr>
          <a:xfrm flipH="1">
            <a:off x="7146104" y="2679001"/>
            <a:ext cx="939537" cy="939537"/>
          </a:xfrm>
          <a:prstGeom prst="line">
            <a:avLst/>
          </a:prstGeom>
          <a:ln w="50800">
            <a:solidFill>
              <a:srgbClr val="971817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70" name="Shape 1170"/>
          <p:cNvSpPr/>
          <p:nvPr/>
        </p:nvSpPr>
        <p:spPr>
          <a:xfrm flipH="1">
            <a:off x="8060996" y="2679000"/>
            <a:ext cx="471129" cy="935175"/>
          </a:xfrm>
          <a:prstGeom prst="line">
            <a:avLst/>
          </a:prstGeom>
          <a:ln w="50800">
            <a:solidFill>
              <a:srgbClr val="971817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600"/>
            </a:pPr>
            <a:endParaRPr/>
          </a:p>
        </p:txBody>
      </p:sp>
      <p:sp>
        <p:nvSpPr>
          <p:cNvPr id="1171" name="Shape 1171"/>
          <p:cNvSpPr/>
          <p:nvPr/>
        </p:nvSpPr>
        <p:spPr>
          <a:xfrm>
            <a:off x="5235843" y="1793434"/>
            <a:ext cx="392732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 dirty="0">
                <a:solidFill>
                  <a:schemeClr val="tx2"/>
                </a:solidFill>
              </a:rPr>
              <a:t>P2</a:t>
            </a:r>
          </a:p>
        </p:txBody>
      </p:sp>
      <p:sp>
        <p:nvSpPr>
          <p:cNvPr id="1172" name="Shape 1172"/>
          <p:cNvSpPr/>
          <p:nvPr/>
        </p:nvSpPr>
        <p:spPr>
          <a:xfrm>
            <a:off x="7652834" y="1750072"/>
            <a:ext cx="392732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 dirty="0">
                <a:solidFill>
                  <a:schemeClr val="tx2"/>
                </a:solidFill>
              </a:rPr>
              <a:t>P3</a:t>
            </a:r>
          </a:p>
        </p:txBody>
      </p:sp>
      <p:sp>
        <p:nvSpPr>
          <p:cNvPr id="1173" name="Shape 1173"/>
          <p:cNvSpPr/>
          <p:nvPr/>
        </p:nvSpPr>
        <p:spPr>
          <a:xfrm>
            <a:off x="2431165" y="4108645"/>
            <a:ext cx="209414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3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 dirty="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1174" name="Shape 1174"/>
          <p:cNvSpPr/>
          <p:nvPr/>
        </p:nvSpPr>
        <p:spPr>
          <a:xfrm>
            <a:off x="2927980" y="4108645"/>
            <a:ext cx="209414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3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 dirty="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1175" name="Shape 1175"/>
          <p:cNvSpPr/>
          <p:nvPr/>
        </p:nvSpPr>
        <p:spPr>
          <a:xfrm>
            <a:off x="3424796" y="4108645"/>
            <a:ext cx="209414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3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 dirty="0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1176" name="Shape 1176"/>
          <p:cNvSpPr/>
          <p:nvPr/>
        </p:nvSpPr>
        <p:spPr>
          <a:xfrm>
            <a:off x="3921611" y="4108645"/>
            <a:ext cx="209414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3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 dirty="0">
                <a:solidFill>
                  <a:schemeClr val="tx2"/>
                </a:solidFill>
              </a:rPr>
              <a:t>3</a:t>
            </a:r>
          </a:p>
        </p:txBody>
      </p:sp>
      <p:sp>
        <p:nvSpPr>
          <p:cNvPr id="1177" name="Shape 1177"/>
          <p:cNvSpPr/>
          <p:nvPr/>
        </p:nvSpPr>
        <p:spPr>
          <a:xfrm>
            <a:off x="4418426" y="4108645"/>
            <a:ext cx="213196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3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 dirty="0">
                <a:solidFill>
                  <a:schemeClr val="tx2"/>
                </a:solidFill>
              </a:rPr>
              <a:t>4</a:t>
            </a:r>
          </a:p>
        </p:txBody>
      </p:sp>
      <p:sp>
        <p:nvSpPr>
          <p:cNvPr id="1178" name="Shape 1178"/>
          <p:cNvSpPr/>
          <p:nvPr/>
        </p:nvSpPr>
        <p:spPr>
          <a:xfrm>
            <a:off x="4915242" y="4108645"/>
            <a:ext cx="209414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3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 dirty="0">
                <a:solidFill>
                  <a:schemeClr val="tx2"/>
                </a:solidFill>
              </a:rPr>
              <a:t>5</a:t>
            </a:r>
          </a:p>
        </p:txBody>
      </p:sp>
      <p:sp>
        <p:nvSpPr>
          <p:cNvPr id="1179" name="Shape 1179"/>
          <p:cNvSpPr/>
          <p:nvPr/>
        </p:nvSpPr>
        <p:spPr>
          <a:xfrm>
            <a:off x="5412057" y="4108645"/>
            <a:ext cx="209414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3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 dirty="0">
                <a:solidFill>
                  <a:schemeClr val="tx2"/>
                </a:solidFill>
              </a:rPr>
              <a:t>6</a:t>
            </a:r>
          </a:p>
        </p:txBody>
      </p:sp>
      <p:sp>
        <p:nvSpPr>
          <p:cNvPr id="1180" name="Shape 1180"/>
          <p:cNvSpPr/>
          <p:nvPr/>
        </p:nvSpPr>
        <p:spPr>
          <a:xfrm>
            <a:off x="5908873" y="4108645"/>
            <a:ext cx="209414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3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 dirty="0">
                <a:solidFill>
                  <a:schemeClr val="tx2"/>
                </a:solidFill>
              </a:rPr>
              <a:t>7</a:t>
            </a:r>
          </a:p>
        </p:txBody>
      </p:sp>
      <p:sp>
        <p:nvSpPr>
          <p:cNvPr id="1181" name="Shape 1181"/>
          <p:cNvSpPr/>
          <p:nvPr/>
        </p:nvSpPr>
        <p:spPr>
          <a:xfrm>
            <a:off x="6405687" y="4108645"/>
            <a:ext cx="209414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3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 dirty="0">
                <a:solidFill>
                  <a:schemeClr val="tx2"/>
                </a:solidFill>
              </a:rPr>
              <a:t>8</a:t>
            </a:r>
          </a:p>
        </p:txBody>
      </p:sp>
      <p:sp>
        <p:nvSpPr>
          <p:cNvPr id="1182" name="Shape 1182"/>
          <p:cNvSpPr/>
          <p:nvPr/>
        </p:nvSpPr>
        <p:spPr>
          <a:xfrm>
            <a:off x="6902504" y="4108645"/>
            <a:ext cx="209414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3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 dirty="0">
                <a:solidFill>
                  <a:schemeClr val="tx2"/>
                </a:solidFill>
              </a:rPr>
              <a:t>9</a:t>
            </a:r>
          </a:p>
        </p:txBody>
      </p:sp>
      <p:sp>
        <p:nvSpPr>
          <p:cNvPr id="1183" name="Shape 1183"/>
          <p:cNvSpPr/>
          <p:nvPr/>
        </p:nvSpPr>
        <p:spPr>
          <a:xfrm>
            <a:off x="7324846" y="4108645"/>
            <a:ext cx="346696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3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 dirty="0">
                <a:solidFill>
                  <a:schemeClr val="tx2"/>
                </a:solidFill>
              </a:rPr>
              <a:t>10</a:t>
            </a:r>
          </a:p>
        </p:txBody>
      </p:sp>
      <p:sp>
        <p:nvSpPr>
          <p:cNvPr id="1184" name="Shape 1184"/>
          <p:cNvSpPr/>
          <p:nvPr/>
        </p:nvSpPr>
        <p:spPr>
          <a:xfrm>
            <a:off x="7821660" y="4108645"/>
            <a:ext cx="346696" cy="395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3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100" dirty="0">
                <a:solidFill>
                  <a:schemeClr val="tx2"/>
                </a:solidFill>
              </a:rPr>
              <a:t>11</a:t>
            </a:r>
          </a:p>
        </p:txBody>
      </p:sp>
      <p:sp>
        <p:nvSpPr>
          <p:cNvPr id="1185" name="Shape 1185"/>
          <p:cNvSpPr/>
          <p:nvPr/>
        </p:nvSpPr>
        <p:spPr>
          <a:xfrm>
            <a:off x="2616849" y="1750072"/>
            <a:ext cx="392732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 dirty="0">
                <a:solidFill>
                  <a:schemeClr val="tx2"/>
                </a:solidFill>
              </a:rPr>
              <a:t>P1</a:t>
            </a:r>
          </a:p>
        </p:txBody>
      </p:sp>
      <p:sp>
        <p:nvSpPr>
          <p:cNvPr id="1186" name="Shape 1186"/>
          <p:cNvSpPr/>
          <p:nvPr/>
        </p:nvSpPr>
        <p:spPr>
          <a:xfrm>
            <a:off x="1398848" y="5531155"/>
            <a:ext cx="1995735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 dirty="0">
                <a:solidFill>
                  <a:schemeClr val="tx2"/>
                </a:solidFill>
              </a:rPr>
              <a:t>Page Tables:</a:t>
            </a:r>
          </a:p>
        </p:txBody>
      </p:sp>
      <p:sp>
        <p:nvSpPr>
          <p:cNvPr id="1187" name="Shape 1187"/>
          <p:cNvSpPr/>
          <p:nvPr/>
        </p:nvSpPr>
        <p:spPr>
          <a:xfrm>
            <a:off x="3787143" y="4615562"/>
            <a:ext cx="392732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 dirty="0">
                <a:solidFill>
                  <a:schemeClr val="tx2"/>
                </a:solidFill>
              </a:rPr>
              <a:t>P1</a:t>
            </a:r>
          </a:p>
        </p:txBody>
      </p:sp>
      <p:sp>
        <p:nvSpPr>
          <p:cNvPr id="1188" name="Shape 1188"/>
          <p:cNvSpPr/>
          <p:nvPr/>
        </p:nvSpPr>
        <p:spPr>
          <a:xfrm>
            <a:off x="3789283" y="5042992"/>
            <a:ext cx="451242" cy="348259"/>
          </a:xfrm>
          <a:prstGeom prst="rect">
            <a:avLst/>
          </a:prstGeom>
          <a:solidFill>
            <a:srgbClr val="53585F"/>
          </a:solidFill>
          <a:ln w="12700">
            <a:solidFill>
              <a:srgbClr val="A6AAA8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1800" dirty="0"/>
              <a:t>3</a:t>
            </a:r>
          </a:p>
        </p:txBody>
      </p:sp>
      <p:sp>
        <p:nvSpPr>
          <p:cNvPr id="1189" name="Shape 1189"/>
          <p:cNvSpPr/>
          <p:nvPr/>
        </p:nvSpPr>
        <p:spPr>
          <a:xfrm>
            <a:off x="3789283" y="5400180"/>
            <a:ext cx="451242" cy="348259"/>
          </a:xfrm>
          <a:prstGeom prst="rect">
            <a:avLst/>
          </a:prstGeom>
          <a:solidFill>
            <a:srgbClr val="53585F"/>
          </a:solidFill>
          <a:ln w="12700">
            <a:solidFill>
              <a:srgbClr val="A6AAA8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1800" dirty="0"/>
              <a:t>1</a:t>
            </a:r>
          </a:p>
        </p:txBody>
      </p:sp>
      <p:sp>
        <p:nvSpPr>
          <p:cNvPr id="1190" name="Shape 1190"/>
          <p:cNvSpPr/>
          <p:nvPr/>
        </p:nvSpPr>
        <p:spPr>
          <a:xfrm>
            <a:off x="3789283" y="5757367"/>
            <a:ext cx="451242" cy="348259"/>
          </a:xfrm>
          <a:prstGeom prst="rect">
            <a:avLst/>
          </a:prstGeom>
          <a:solidFill>
            <a:srgbClr val="53585F"/>
          </a:solidFill>
          <a:ln w="12700">
            <a:solidFill>
              <a:srgbClr val="A6AAA8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1800" dirty="0"/>
              <a:t>7</a:t>
            </a:r>
          </a:p>
        </p:txBody>
      </p:sp>
      <p:sp>
        <p:nvSpPr>
          <p:cNvPr id="1191" name="Shape 1191"/>
          <p:cNvSpPr/>
          <p:nvPr/>
        </p:nvSpPr>
        <p:spPr>
          <a:xfrm>
            <a:off x="3789283" y="6114555"/>
            <a:ext cx="451242" cy="348259"/>
          </a:xfrm>
          <a:prstGeom prst="rect">
            <a:avLst/>
          </a:prstGeom>
          <a:solidFill>
            <a:srgbClr val="53585F"/>
          </a:solidFill>
          <a:ln w="12700">
            <a:solidFill>
              <a:srgbClr val="A6AAA8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1800" dirty="0"/>
              <a:t>10</a:t>
            </a:r>
          </a:p>
        </p:txBody>
      </p:sp>
      <p:sp>
        <p:nvSpPr>
          <p:cNvPr id="1192" name="Shape 1192"/>
          <p:cNvSpPr/>
          <p:nvPr/>
        </p:nvSpPr>
        <p:spPr>
          <a:xfrm>
            <a:off x="5019440" y="4648092"/>
            <a:ext cx="392732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 dirty="0">
                <a:solidFill>
                  <a:schemeClr val="tx2"/>
                </a:solidFill>
              </a:rPr>
              <a:t>P2</a:t>
            </a:r>
          </a:p>
        </p:txBody>
      </p:sp>
      <p:sp>
        <p:nvSpPr>
          <p:cNvPr id="1193" name="Shape 1193"/>
          <p:cNvSpPr/>
          <p:nvPr/>
        </p:nvSpPr>
        <p:spPr>
          <a:xfrm>
            <a:off x="5021580" y="5075522"/>
            <a:ext cx="451242" cy="348259"/>
          </a:xfrm>
          <a:prstGeom prst="rect">
            <a:avLst/>
          </a:prstGeom>
          <a:solidFill>
            <a:srgbClr val="53585F"/>
          </a:solidFill>
          <a:ln w="12700">
            <a:solidFill>
              <a:srgbClr val="A6AAA8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1800" dirty="0"/>
              <a:t>0</a:t>
            </a:r>
          </a:p>
        </p:txBody>
      </p:sp>
      <p:sp>
        <p:nvSpPr>
          <p:cNvPr id="1194" name="Shape 1194"/>
          <p:cNvSpPr/>
          <p:nvPr/>
        </p:nvSpPr>
        <p:spPr>
          <a:xfrm>
            <a:off x="5021580" y="5432710"/>
            <a:ext cx="451242" cy="348259"/>
          </a:xfrm>
          <a:prstGeom prst="rect">
            <a:avLst/>
          </a:prstGeom>
          <a:solidFill>
            <a:srgbClr val="53585F"/>
          </a:solidFill>
          <a:ln w="12700">
            <a:solidFill>
              <a:srgbClr val="A6AAA8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1800" dirty="0"/>
              <a:t>4</a:t>
            </a:r>
          </a:p>
        </p:txBody>
      </p:sp>
      <p:sp>
        <p:nvSpPr>
          <p:cNvPr id="1195" name="Shape 1195"/>
          <p:cNvSpPr/>
          <p:nvPr/>
        </p:nvSpPr>
        <p:spPr>
          <a:xfrm>
            <a:off x="5021580" y="5789897"/>
            <a:ext cx="451242" cy="348259"/>
          </a:xfrm>
          <a:prstGeom prst="rect">
            <a:avLst/>
          </a:prstGeom>
          <a:solidFill>
            <a:srgbClr val="53585F"/>
          </a:solidFill>
          <a:ln w="12700">
            <a:solidFill>
              <a:srgbClr val="A6AAA8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1800" dirty="0"/>
              <a:t>2</a:t>
            </a:r>
          </a:p>
        </p:txBody>
      </p:sp>
      <p:sp>
        <p:nvSpPr>
          <p:cNvPr id="1196" name="Shape 1196"/>
          <p:cNvSpPr/>
          <p:nvPr/>
        </p:nvSpPr>
        <p:spPr>
          <a:xfrm>
            <a:off x="5021580" y="6147085"/>
            <a:ext cx="451242" cy="348259"/>
          </a:xfrm>
          <a:prstGeom prst="rect">
            <a:avLst/>
          </a:prstGeom>
          <a:solidFill>
            <a:srgbClr val="53585F"/>
          </a:solidFill>
          <a:ln w="12700">
            <a:solidFill>
              <a:srgbClr val="A6AAA8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1800" dirty="0"/>
              <a:t>6</a:t>
            </a:r>
          </a:p>
        </p:txBody>
      </p:sp>
      <p:sp>
        <p:nvSpPr>
          <p:cNvPr id="1197" name="Shape 1197"/>
          <p:cNvSpPr/>
          <p:nvPr/>
        </p:nvSpPr>
        <p:spPr>
          <a:xfrm>
            <a:off x="6252841" y="4648092"/>
            <a:ext cx="392732" cy="456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500" dirty="0">
                <a:solidFill>
                  <a:schemeClr val="tx2"/>
                </a:solidFill>
              </a:rPr>
              <a:t>P3</a:t>
            </a:r>
          </a:p>
        </p:txBody>
      </p:sp>
      <p:sp>
        <p:nvSpPr>
          <p:cNvPr id="1198" name="Shape 1198"/>
          <p:cNvSpPr/>
          <p:nvPr/>
        </p:nvSpPr>
        <p:spPr>
          <a:xfrm>
            <a:off x="6254981" y="5075522"/>
            <a:ext cx="451242" cy="348259"/>
          </a:xfrm>
          <a:prstGeom prst="rect">
            <a:avLst/>
          </a:prstGeom>
          <a:solidFill>
            <a:srgbClr val="53585F"/>
          </a:solidFill>
          <a:ln w="12700">
            <a:solidFill>
              <a:srgbClr val="A6AAA8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endParaRPr sz="1800" dirty="0"/>
          </a:p>
        </p:txBody>
      </p:sp>
      <p:sp>
        <p:nvSpPr>
          <p:cNvPr id="1199" name="Shape 1199"/>
          <p:cNvSpPr/>
          <p:nvPr/>
        </p:nvSpPr>
        <p:spPr>
          <a:xfrm>
            <a:off x="6254981" y="5432710"/>
            <a:ext cx="451242" cy="348259"/>
          </a:xfrm>
          <a:prstGeom prst="rect">
            <a:avLst/>
          </a:prstGeom>
          <a:solidFill>
            <a:srgbClr val="53585F"/>
          </a:solidFill>
          <a:ln w="12700">
            <a:solidFill>
              <a:srgbClr val="A6AAA8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endParaRPr sz="1800" dirty="0"/>
          </a:p>
        </p:txBody>
      </p:sp>
      <p:sp>
        <p:nvSpPr>
          <p:cNvPr id="1200" name="Shape 1200"/>
          <p:cNvSpPr/>
          <p:nvPr/>
        </p:nvSpPr>
        <p:spPr>
          <a:xfrm>
            <a:off x="6254981" y="5789897"/>
            <a:ext cx="451242" cy="348259"/>
          </a:xfrm>
          <a:prstGeom prst="rect">
            <a:avLst/>
          </a:prstGeom>
          <a:solidFill>
            <a:srgbClr val="53585F"/>
          </a:solidFill>
          <a:ln w="12700">
            <a:solidFill>
              <a:srgbClr val="A6AAA8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endParaRPr sz="1800" dirty="0"/>
          </a:p>
        </p:txBody>
      </p:sp>
      <p:sp>
        <p:nvSpPr>
          <p:cNvPr id="1201" name="Shape 1201"/>
          <p:cNvSpPr/>
          <p:nvPr/>
        </p:nvSpPr>
        <p:spPr>
          <a:xfrm>
            <a:off x="6254981" y="6147085"/>
            <a:ext cx="451242" cy="348259"/>
          </a:xfrm>
          <a:prstGeom prst="rect">
            <a:avLst/>
          </a:prstGeom>
          <a:solidFill>
            <a:srgbClr val="53585F"/>
          </a:solidFill>
          <a:ln w="12700">
            <a:solidFill>
              <a:srgbClr val="A6AAA8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26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endParaRPr sz="1800" dirty="0"/>
          </a:p>
        </p:txBody>
      </p:sp>
      <p:sp>
        <p:nvSpPr>
          <p:cNvPr id="71" name="Title 70"/>
          <p:cNvSpPr>
            <a:spLocks noGrp="1"/>
          </p:cNvSpPr>
          <p:nvPr>
            <p:ph type="title"/>
          </p:nvPr>
        </p:nvSpPr>
        <p:spPr>
          <a:xfrm>
            <a:off x="27160" y="30184"/>
            <a:ext cx="7583488" cy="715269"/>
          </a:xfrm>
        </p:spPr>
        <p:txBody>
          <a:bodyPr/>
          <a:lstStyle/>
          <a:p>
            <a:r>
              <a:rPr lang="en-US" dirty="0"/>
              <a:t>Fill in Page Table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383312" y="5054449"/>
            <a:ext cx="302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383312" y="5444854"/>
            <a:ext cx="302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383312" y="5777753"/>
            <a:ext cx="302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265641" y="6126012"/>
            <a:ext cx="420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41535174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/>
      <p:bldP spid="74" grpId="0"/>
      <p:bldP spid="7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Advantages Of Paging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SzPct val="65000"/>
              <a:buFont typeface="Wingdings" pitchFamily="2" charset="2"/>
              <a:buChar char=""/>
            </a:pPr>
            <a:r>
              <a:rPr lang="en-US" altLang="ko-KR" sz="2000" b="1" dirty="0"/>
              <a:t>Flexibility: </a:t>
            </a:r>
            <a:r>
              <a:rPr lang="en-US" altLang="ko-KR" sz="2000" dirty="0"/>
              <a:t>Supporting the abstraction of address space effectively</a:t>
            </a:r>
            <a:endParaRPr lang="ko-KR" altLang="en-US" sz="2000" dirty="0"/>
          </a:p>
          <a:p>
            <a:pPr lvl="1"/>
            <a:r>
              <a:rPr lang="en-US" altLang="ko-KR" dirty="0"/>
              <a:t>Don’t need assumption how heap and stack grow and are used.</a:t>
            </a:r>
          </a:p>
          <a:p>
            <a:endParaRPr lang="en-US" altLang="ko-KR" dirty="0"/>
          </a:p>
          <a:p>
            <a:r>
              <a:rPr lang="en-US" altLang="ko-KR" b="1" dirty="0"/>
              <a:t>Simplicity</a:t>
            </a:r>
            <a:r>
              <a:rPr lang="en-US" altLang="ko-KR" dirty="0"/>
              <a:t>: ease of free-space management</a:t>
            </a:r>
          </a:p>
          <a:p>
            <a:pPr lvl="1"/>
            <a:r>
              <a:rPr lang="en-US" altLang="ko-KR" dirty="0"/>
              <a:t>The page in address space and the page frame are the same size.</a:t>
            </a:r>
          </a:p>
          <a:p>
            <a:pPr lvl="1"/>
            <a:r>
              <a:rPr lang="en-US" altLang="ko-KR" dirty="0"/>
              <a:t>Easy to allocate and keep a free list</a:t>
            </a:r>
          </a:p>
        </p:txBody>
      </p:sp>
    </p:spTree>
    <p:extLst>
      <p:ext uri="{BB962C8B-B14F-4D97-AF65-F5344CB8AC3E}">
        <p14:creationId xmlns:p14="http://schemas.microsoft.com/office/powerpoint/2010/main" val="3506770089"/>
      </p:ext>
    </p:extLst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Example: A Simple Paging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128-byte physical memory with 16 bytes page frames</a:t>
            </a:r>
            <a:endParaRPr lang="ko-KR" altLang="en-US" dirty="0"/>
          </a:p>
          <a:p>
            <a:r>
              <a:rPr lang="en-US" altLang="ko-KR" dirty="0"/>
              <a:t>64-byte address space with 16 bytes pages</a:t>
            </a:r>
          </a:p>
        </p:txBody>
      </p:sp>
      <p:grpSp>
        <p:nvGrpSpPr>
          <p:cNvPr id="21" name="그룹 20"/>
          <p:cNvGrpSpPr/>
          <p:nvPr/>
        </p:nvGrpSpPr>
        <p:grpSpPr>
          <a:xfrm>
            <a:off x="755576" y="2924944"/>
            <a:ext cx="4021772" cy="2332746"/>
            <a:chOff x="2017433" y="3207007"/>
            <a:chExt cx="4068610" cy="2332746"/>
          </a:xfrm>
        </p:grpSpPr>
        <p:sp>
          <p:nvSpPr>
            <p:cNvPr id="6" name="직사각형 5"/>
            <p:cNvSpPr/>
            <p:nvPr/>
          </p:nvSpPr>
          <p:spPr>
            <a:xfrm>
              <a:off x="2726259" y="3367162"/>
              <a:ext cx="1584176" cy="4320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endParaRPr lang="ko-KR" altLang="en-US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2726259" y="3799210"/>
              <a:ext cx="1584176" cy="4320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endParaRPr lang="ko-KR" altLang="en-US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2726259" y="4227458"/>
              <a:ext cx="1584176" cy="4320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endParaRPr lang="ko-KR" altLang="en-US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2726259" y="4659506"/>
              <a:ext cx="1584176" cy="4320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endParaRPr lang="ko-KR" altLang="en-US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366219" y="3207007"/>
              <a:ext cx="360040" cy="32030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0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294211" y="3600480"/>
              <a:ext cx="432048" cy="32030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16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294211" y="4067303"/>
              <a:ext cx="432048" cy="32030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32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294211" y="4499351"/>
              <a:ext cx="432048" cy="32030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48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294211" y="4931399"/>
              <a:ext cx="432048" cy="32030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64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371043" y="3357219"/>
              <a:ext cx="1715000" cy="49775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(page 0 of                            the address space)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404373" y="3855079"/>
              <a:ext cx="853420" cy="32030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(page 1)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393697" y="4283326"/>
              <a:ext cx="853420" cy="32030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(page 2)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404373" y="4715374"/>
              <a:ext cx="853420" cy="32030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(page 3)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017433" y="5219444"/>
              <a:ext cx="3001828" cy="32030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US" altLang="ko-KR" sz="14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A Simple 64-byte Address Space</a:t>
              </a:r>
              <a:endParaRPr lang="ko-KR" altLang="en-US" sz="1600" b="1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grpSp>
        <p:nvGrpSpPr>
          <p:cNvPr id="48" name="그룹 47"/>
          <p:cNvGrpSpPr/>
          <p:nvPr/>
        </p:nvGrpSpPr>
        <p:grpSpPr>
          <a:xfrm>
            <a:off x="4432559" y="1844824"/>
            <a:ext cx="4531929" cy="4536504"/>
            <a:chOff x="2024895" y="1733326"/>
            <a:chExt cx="4896544" cy="4536504"/>
          </a:xfrm>
        </p:grpSpPr>
        <p:sp>
          <p:nvSpPr>
            <p:cNvPr id="49" name="TextBox 48"/>
            <p:cNvSpPr txBox="1"/>
            <p:nvPr/>
          </p:nvSpPr>
          <p:spPr>
            <a:xfrm>
              <a:off x="2746987" y="1733326"/>
              <a:ext cx="6024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0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713522" y="2217637"/>
              <a:ext cx="6693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16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51" name="직사각형 50"/>
            <p:cNvSpPr/>
            <p:nvPr/>
          </p:nvSpPr>
          <p:spPr>
            <a:xfrm>
              <a:off x="3411957" y="1887700"/>
              <a:ext cx="1456785" cy="49887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reserved for OS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52" name="직사각형 51"/>
            <p:cNvSpPr/>
            <p:nvPr/>
          </p:nvSpPr>
          <p:spPr>
            <a:xfrm>
              <a:off x="3411957" y="2890633"/>
              <a:ext cx="1456785" cy="49887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page 3 of AS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53" name="직사각형 52"/>
            <p:cNvSpPr/>
            <p:nvPr/>
          </p:nvSpPr>
          <p:spPr>
            <a:xfrm>
              <a:off x="3411957" y="2386577"/>
              <a:ext cx="1456785" cy="504056"/>
            </a:xfrm>
            <a:prstGeom prst="rect">
              <a:avLst/>
            </a:prstGeom>
            <a:pattFill prst="dkUpDiag">
              <a:fgClr>
                <a:schemeClr val="tx2">
                  <a:lumMod val="20000"/>
                  <a:lumOff val="80000"/>
                </a:schemeClr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(unused)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54" name="직사각형 53"/>
            <p:cNvSpPr/>
            <p:nvPr/>
          </p:nvSpPr>
          <p:spPr>
            <a:xfrm>
              <a:off x="3411957" y="3389510"/>
              <a:ext cx="1456785" cy="49887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page 0 of AS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55" name="직사각형 54"/>
            <p:cNvSpPr/>
            <p:nvPr/>
          </p:nvSpPr>
          <p:spPr>
            <a:xfrm>
              <a:off x="3411957" y="3888387"/>
              <a:ext cx="1456785" cy="504056"/>
            </a:xfrm>
            <a:prstGeom prst="rect">
              <a:avLst/>
            </a:prstGeom>
            <a:pattFill prst="dkUpDiag">
              <a:fgClr>
                <a:schemeClr val="tx2">
                  <a:lumMod val="20000"/>
                  <a:lumOff val="80000"/>
                </a:schemeClr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(unused)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56" name="직사각형 55"/>
            <p:cNvSpPr/>
            <p:nvPr/>
          </p:nvSpPr>
          <p:spPr>
            <a:xfrm>
              <a:off x="3411957" y="4392443"/>
              <a:ext cx="1456785" cy="49887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page 2 of AS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2024895" y="5962053"/>
              <a:ext cx="48965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64-Byte Address Space Placed In Physical Memory</a:t>
              </a:r>
              <a:endParaRPr lang="ko-KR" altLang="en-US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58" name="직사각형 57"/>
            <p:cNvSpPr/>
            <p:nvPr/>
          </p:nvSpPr>
          <p:spPr>
            <a:xfrm>
              <a:off x="3411956" y="4891320"/>
              <a:ext cx="1455993" cy="504056"/>
            </a:xfrm>
            <a:prstGeom prst="rect">
              <a:avLst/>
            </a:prstGeom>
            <a:pattFill prst="dkUpDiag">
              <a:fgClr>
                <a:schemeClr val="tx2">
                  <a:lumMod val="20000"/>
                  <a:lumOff val="80000"/>
                </a:schemeClr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(unused)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59" name="직사각형 58"/>
            <p:cNvSpPr/>
            <p:nvPr/>
          </p:nvSpPr>
          <p:spPr>
            <a:xfrm>
              <a:off x="3411957" y="5395376"/>
              <a:ext cx="1456784" cy="50405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page 1 of AS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713522" y="2720113"/>
              <a:ext cx="6693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32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713523" y="3251010"/>
              <a:ext cx="6693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48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713521" y="3749887"/>
              <a:ext cx="6693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64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2713525" y="4253943"/>
              <a:ext cx="6693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80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2713525" y="4752820"/>
              <a:ext cx="6693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96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713522" y="5260138"/>
              <a:ext cx="6693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112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2713521" y="5724544"/>
              <a:ext cx="6693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128</a:t>
              </a:r>
              <a:endParaRPr lang="ko-KR" altLang="en-US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4903546" y="1838483"/>
              <a:ext cx="1685014" cy="517653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page frame 0 of                           physical memory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960116" y="2478450"/>
              <a:ext cx="1512168" cy="32030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page frame 1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960116" y="2979915"/>
              <a:ext cx="1512168" cy="32030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page frame 2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960116" y="3478792"/>
              <a:ext cx="1512168" cy="32030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page frame 3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960116" y="3980259"/>
              <a:ext cx="1512168" cy="32030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page frame 4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4960116" y="4481726"/>
              <a:ext cx="1512168" cy="32030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page frame 5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960116" y="4983193"/>
              <a:ext cx="1512168" cy="32030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page frame 6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960116" y="5487249"/>
              <a:ext cx="1512168" cy="32030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page frame 7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103820"/>
      </p:ext>
    </p:extLst>
  </p:cSld>
  <p:clrMapOvr>
    <a:masterClrMapping/>
  </p:clrMapOvr>
  <p:transition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Address Translation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0602" y="836712"/>
            <a:ext cx="8786812" cy="5501258"/>
          </a:xfrm>
        </p:spPr>
        <p:txBody>
          <a:bodyPr/>
          <a:lstStyle/>
          <a:p>
            <a:r>
              <a:rPr lang="en-US" altLang="ko-KR" dirty="0"/>
              <a:t>Two components in the virtual address</a:t>
            </a:r>
          </a:p>
          <a:p>
            <a:pPr lvl="1"/>
            <a:r>
              <a:rPr lang="en-US" altLang="ko-KR" dirty="0"/>
              <a:t>VPN: virtual page number</a:t>
            </a:r>
          </a:p>
          <a:p>
            <a:pPr lvl="1"/>
            <a:r>
              <a:rPr lang="en-US" altLang="ko-KR" dirty="0"/>
              <a:t>Offset: offset within the page</a:t>
            </a:r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r>
              <a:rPr lang="en-US" altLang="ko-KR" dirty="0"/>
              <a:t>Example: virtual address 21 in 64-byte address space</a:t>
            </a:r>
          </a:p>
          <a:p>
            <a:pPr lvl="1"/>
            <a:endParaRPr lang="ko-KR" altLang="en-US" dirty="0"/>
          </a:p>
        </p:txBody>
      </p:sp>
      <p:grpSp>
        <p:nvGrpSpPr>
          <p:cNvPr id="7" name="그룹 6"/>
          <p:cNvGrpSpPr/>
          <p:nvPr/>
        </p:nvGrpSpPr>
        <p:grpSpPr>
          <a:xfrm>
            <a:off x="2843808" y="2437398"/>
            <a:ext cx="3024336" cy="1063610"/>
            <a:chOff x="2915816" y="3429000"/>
            <a:chExt cx="3024336" cy="1063610"/>
          </a:xfrm>
        </p:grpSpPr>
        <p:sp>
          <p:nvSpPr>
            <p:cNvPr id="13" name="직사각형 12"/>
            <p:cNvSpPr/>
            <p:nvPr/>
          </p:nvSpPr>
          <p:spPr>
            <a:xfrm>
              <a:off x="2915816" y="3988554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Va5</a:t>
              </a:r>
              <a:endParaRPr lang="ko-KR" altLang="en-US" sz="14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3419872" y="3988554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Va4</a:t>
              </a:r>
              <a:endParaRPr lang="ko-KR" altLang="en-US" sz="14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3923928" y="3988554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Va3</a:t>
              </a:r>
              <a:endParaRPr lang="ko-KR" altLang="en-US" sz="14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4427984" y="3988554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Va2</a:t>
              </a:r>
              <a:endParaRPr lang="ko-KR" altLang="en-US" sz="14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4932040" y="3988554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Va1</a:t>
              </a:r>
              <a:endParaRPr lang="ko-KR" altLang="en-US" sz="14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18" name="직사각형 17"/>
            <p:cNvSpPr/>
            <p:nvPr/>
          </p:nvSpPr>
          <p:spPr>
            <a:xfrm>
              <a:off x="5436096" y="3988554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Va0</a:t>
              </a:r>
              <a:endParaRPr lang="ko-KR" altLang="en-US" sz="14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grpSp>
          <p:nvGrpSpPr>
            <p:cNvPr id="27" name="그룹 26"/>
            <p:cNvGrpSpPr/>
            <p:nvPr/>
          </p:nvGrpSpPr>
          <p:grpSpPr>
            <a:xfrm>
              <a:off x="2915816" y="3754529"/>
              <a:ext cx="936104" cy="162022"/>
              <a:chOff x="1763688" y="3699031"/>
              <a:chExt cx="1008112" cy="162022"/>
            </a:xfrm>
          </p:grpSpPr>
          <p:sp>
            <p:nvSpPr>
              <p:cNvPr id="19" name="왼쪽 대괄호 18"/>
              <p:cNvSpPr/>
              <p:nvPr/>
            </p:nvSpPr>
            <p:spPr>
              <a:xfrm rot="5400000">
                <a:off x="2213736" y="3302990"/>
                <a:ext cx="108015" cy="1008112"/>
              </a:xfrm>
              <a:prstGeom prst="leftBracket">
                <a:avLst/>
              </a:prstGeom>
              <a:ln w="127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2" name="직선 연결선 21"/>
              <p:cNvCxnSpPr>
                <a:stCxn id="19" idx="1"/>
              </p:cNvCxnSpPr>
              <p:nvPr/>
            </p:nvCxnSpPr>
            <p:spPr>
              <a:xfrm flipH="1" flipV="1">
                <a:off x="2267743" y="3699031"/>
                <a:ext cx="1" cy="54008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그룹 27"/>
            <p:cNvGrpSpPr/>
            <p:nvPr/>
          </p:nvGrpSpPr>
          <p:grpSpPr>
            <a:xfrm>
              <a:off x="3995936" y="3754529"/>
              <a:ext cx="1944216" cy="162023"/>
              <a:chOff x="2771800" y="3700791"/>
              <a:chExt cx="2016224" cy="160263"/>
            </a:xfrm>
          </p:grpSpPr>
          <p:sp>
            <p:nvSpPr>
              <p:cNvPr id="20" name="왼쪽 대괄호 19"/>
              <p:cNvSpPr/>
              <p:nvPr/>
            </p:nvSpPr>
            <p:spPr>
              <a:xfrm rot="5400000">
                <a:off x="3725905" y="2798935"/>
                <a:ext cx="108014" cy="2016224"/>
              </a:xfrm>
              <a:prstGeom prst="leftBracket">
                <a:avLst/>
              </a:prstGeom>
              <a:ln w="127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5" name="직선 연결선 24"/>
              <p:cNvCxnSpPr>
                <a:stCxn id="20" idx="1"/>
              </p:cNvCxnSpPr>
              <p:nvPr/>
            </p:nvCxnSpPr>
            <p:spPr>
              <a:xfrm flipV="1">
                <a:off x="3779912" y="3700791"/>
                <a:ext cx="0" cy="52249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TextBox 28"/>
            <p:cNvSpPr txBox="1"/>
            <p:nvPr/>
          </p:nvSpPr>
          <p:spPr>
            <a:xfrm>
              <a:off x="3059832" y="3429000"/>
              <a:ext cx="648072" cy="32030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VPN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644988" y="3429000"/>
              <a:ext cx="648072" cy="32030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offset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sp>
        <p:nvSpPr>
          <p:cNvPr id="88" name="직사각형 87"/>
          <p:cNvSpPr/>
          <p:nvPr/>
        </p:nvSpPr>
        <p:spPr>
          <a:xfrm>
            <a:off x="2915816" y="4978665"/>
            <a:ext cx="504056" cy="5040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36000" rIns="36000" rtlCol="0" anchor="ctr">
            <a:noAutofit/>
          </a:bodyPr>
          <a:lstStyle/>
          <a:p>
            <a:pPr algn="ctr"/>
            <a:r>
              <a:rPr lang="en-US" altLang="ko-KR" sz="14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rPr>
              <a:t>0</a:t>
            </a:r>
            <a:endParaRPr lang="ko-KR" altLang="en-US" sz="1400" dirty="0" err="1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ourier New" panose="02070309020205020404" pitchFamily="49" charset="0"/>
            </a:endParaRPr>
          </a:p>
        </p:txBody>
      </p:sp>
      <p:sp>
        <p:nvSpPr>
          <p:cNvPr id="89" name="직사각형 88"/>
          <p:cNvSpPr/>
          <p:nvPr/>
        </p:nvSpPr>
        <p:spPr>
          <a:xfrm>
            <a:off x="3419872" y="4978665"/>
            <a:ext cx="504056" cy="5040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36000" rIns="36000" rtlCol="0" anchor="ctr">
            <a:noAutofit/>
          </a:bodyPr>
          <a:lstStyle/>
          <a:p>
            <a:pPr algn="ctr"/>
            <a:r>
              <a:rPr lang="en-US" altLang="ko-KR" sz="14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rPr>
              <a:t>1</a:t>
            </a:r>
            <a:endParaRPr lang="ko-KR" altLang="en-US" sz="1400" dirty="0" err="1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ourier New" panose="02070309020205020404" pitchFamily="49" charset="0"/>
            </a:endParaRPr>
          </a:p>
        </p:txBody>
      </p:sp>
      <p:sp>
        <p:nvSpPr>
          <p:cNvPr id="90" name="직사각형 89"/>
          <p:cNvSpPr/>
          <p:nvPr/>
        </p:nvSpPr>
        <p:spPr>
          <a:xfrm>
            <a:off x="3923928" y="4978665"/>
            <a:ext cx="504056" cy="5040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36000" rIns="36000" rtlCol="0" anchor="ctr">
            <a:noAutofit/>
          </a:bodyPr>
          <a:lstStyle/>
          <a:p>
            <a:pPr algn="ctr"/>
            <a:r>
              <a:rPr lang="en-US" altLang="ko-KR" sz="14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rPr>
              <a:t>0</a:t>
            </a:r>
            <a:endParaRPr lang="ko-KR" altLang="en-US" sz="1400" dirty="0" err="1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ourier New" panose="02070309020205020404" pitchFamily="49" charset="0"/>
            </a:endParaRPr>
          </a:p>
        </p:txBody>
      </p:sp>
      <p:sp>
        <p:nvSpPr>
          <p:cNvPr id="91" name="직사각형 90"/>
          <p:cNvSpPr/>
          <p:nvPr/>
        </p:nvSpPr>
        <p:spPr>
          <a:xfrm>
            <a:off x="4427984" y="4978665"/>
            <a:ext cx="504056" cy="5040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36000" rIns="36000" rtlCol="0" anchor="ctr">
            <a:noAutofit/>
          </a:bodyPr>
          <a:lstStyle/>
          <a:p>
            <a:pPr algn="ctr"/>
            <a:r>
              <a:rPr lang="en-US" altLang="ko-KR" sz="14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rPr>
              <a:t>1</a:t>
            </a:r>
            <a:endParaRPr lang="ko-KR" altLang="en-US" sz="1400" dirty="0" err="1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ourier New" panose="02070309020205020404" pitchFamily="49" charset="0"/>
            </a:endParaRPr>
          </a:p>
        </p:txBody>
      </p:sp>
      <p:sp>
        <p:nvSpPr>
          <p:cNvPr id="92" name="직사각형 91"/>
          <p:cNvSpPr/>
          <p:nvPr/>
        </p:nvSpPr>
        <p:spPr>
          <a:xfrm>
            <a:off x="4932040" y="4978665"/>
            <a:ext cx="504056" cy="5040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36000" rIns="36000" rtlCol="0" anchor="ctr">
            <a:noAutofit/>
          </a:bodyPr>
          <a:lstStyle/>
          <a:p>
            <a:pPr algn="ctr"/>
            <a:r>
              <a:rPr lang="en-US" altLang="ko-KR" sz="14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rPr>
              <a:t>0</a:t>
            </a:r>
            <a:endParaRPr lang="ko-KR" altLang="en-US" sz="1400" dirty="0" err="1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ourier New" panose="02070309020205020404" pitchFamily="49" charset="0"/>
            </a:endParaRPr>
          </a:p>
        </p:txBody>
      </p:sp>
      <p:sp>
        <p:nvSpPr>
          <p:cNvPr id="93" name="직사각형 92"/>
          <p:cNvSpPr/>
          <p:nvPr/>
        </p:nvSpPr>
        <p:spPr>
          <a:xfrm>
            <a:off x="5436096" y="4978665"/>
            <a:ext cx="504056" cy="5040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36000" rIns="36000" rtlCol="0" anchor="ctr">
            <a:noAutofit/>
          </a:bodyPr>
          <a:lstStyle/>
          <a:p>
            <a:pPr algn="ctr"/>
            <a:r>
              <a:rPr lang="en-US" altLang="ko-KR" sz="14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rPr>
              <a:t>1</a:t>
            </a:r>
            <a:endParaRPr lang="ko-KR" altLang="en-US" sz="1400" dirty="0" err="1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ourier New" panose="02070309020205020404" pitchFamily="49" charset="0"/>
            </a:endParaRPr>
          </a:p>
        </p:txBody>
      </p:sp>
      <p:grpSp>
        <p:nvGrpSpPr>
          <p:cNvPr id="94" name="그룹 93"/>
          <p:cNvGrpSpPr/>
          <p:nvPr/>
        </p:nvGrpSpPr>
        <p:grpSpPr>
          <a:xfrm>
            <a:off x="2915816" y="4744640"/>
            <a:ext cx="936104" cy="162022"/>
            <a:chOff x="1763688" y="3699031"/>
            <a:chExt cx="1008112" cy="162022"/>
          </a:xfrm>
        </p:grpSpPr>
        <p:sp>
          <p:nvSpPr>
            <p:cNvPr id="95" name="왼쪽 대괄호 94"/>
            <p:cNvSpPr/>
            <p:nvPr/>
          </p:nvSpPr>
          <p:spPr>
            <a:xfrm rot="5400000">
              <a:off x="2213736" y="3302990"/>
              <a:ext cx="108015" cy="1008112"/>
            </a:xfrm>
            <a:prstGeom prst="leftBracket">
              <a:avLst/>
            </a:prstGeom>
            <a:ln w="127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96" name="직선 연결선 95"/>
            <p:cNvCxnSpPr>
              <a:stCxn id="95" idx="1"/>
            </p:cNvCxnSpPr>
            <p:nvPr/>
          </p:nvCxnSpPr>
          <p:spPr>
            <a:xfrm flipH="1" flipV="1">
              <a:off x="2267743" y="3699031"/>
              <a:ext cx="1" cy="54008"/>
            </a:xfrm>
            <a:prstGeom prst="line">
              <a:avLst/>
            </a:prstGeom>
            <a:ln w="127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그룹 96"/>
          <p:cNvGrpSpPr/>
          <p:nvPr/>
        </p:nvGrpSpPr>
        <p:grpSpPr>
          <a:xfrm>
            <a:off x="3995936" y="4744640"/>
            <a:ext cx="1944216" cy="162023"/>
            <a:chOff x="2771800" y="3700791"/>
            <a:chExt cx="2016224" cy="160263"/>
          </a:xfrm>
        </p:grpSpPr>
        <p:sp>
          <p:nvSpPr>
            <p:cNvPr id="98" name="왼쪽 대괄호 97"/>
            <p:cNvSpPr/>
            <p:nvPr/>
          </p:nvSpPr>
          <p:spPr>
            <a:xfrm rot="5400000">
              <a:off x="3725905" y="2798935"/>
              <a:ext cx="108014" cy="2016224"/>
            </a:xfrm>
            <a:prstGeom prst="leftBracket">
              <a:avLst/>
            </a:prstGeom>
            <a:ln w="127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99" name="직선 연결선 98"/>
            <p:cNvCxnSpPr>
              <a:stCxn id="98" idx="1"/>
            </p:cNvCxnSpPr>
            <p:nvPr/>
          </p:nvCxnSpPr>
          <p:spPr>
            <a:xfrm flipV="1">
              <a:off x="3779912" y="3700791"/>
              <a:ext cx="0" cy="52249"/>
            </a:xfrm>
            <a:prstGeom prst="line">
              <a:avLst/>
            </a:prstGeom>
            <a:ln w="127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0" name="TextBox 99"/>
          <p:cNvSpPr txBox="1"/>
          <p:nvPr/>
        </p:nvSpPr>
        <p:spPr>
          <a:xfrm>
            <a:off x="3059832" y="4365104"/>
            <a:ext cx="648072" cy="3203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VPN</a:t>
            </a:r>
            <a:endParaRPr lang="ko-KR" altLang="en-US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4644988" y="4365104"/>
            <a:ext cx="648072" cy="3203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offset</a:t>
            </a:r>
            <a:endParaRPr lang="ko-KR" altLang="en-US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85478895"/>
      </p:ext>
    </p:extLst>
  </p:cSld>
  <p:clrMapOvr>
    <a:masterClrMapping/>
  </p:clrMapOvr>
  <p:transition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Example: Address Translation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The virtual address 21 in 64-byte address space</a:t>
            </a:r>
          </a:p>
          <a:p>
            <a:pPr lvl="1"/>
            <a:endParaRPr lang="ko-KR" altLang="en-US" dirty="0"/>
          </a:p>
        </p:txBody>
      </p:sp>
      <p:grpSp>
        <p:nvGrpSpPr>
          <p:cNvPr id="45" name="그룹 44"/>
          <p:cNvGrpSpPr/>
          <p:nvPr/>
        </p:nvGrpSpPr>
        <p:grpSpPr>
          <a:xfrm>
            <a:off x="1835696" y="1700808"/>
            <a:ext cx="4680520" cy="3979936"/>
            <a:chOff x="1403648" y="1465288"/>
            <a:chExt cx="4680520" cy="3979936"/>
          </a:xfrm>
        </p:grpSpPr>
        <p:sp>
          <p:nvSpPr>
            <p:cNvPr id="46" name="직사각형 45"/>
            <p:cNvSpPr/>
            <p:nvPr/>
          </p:nvSpPr>
          <p:spPr>
            <a:xfrm>
              <a:off x="3059832" y="2078849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0</a:t>
              </a:r>
              <a:endParaRPr lang="ko-KR" altLang="en-US" sz="14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47" name="직사각형 46"/>
            <p:cNvSpPr/>
            <p:nvPr/>
          </p:nvSpPr>
          <p:spPr>
            <a:xfrm>
              <a:off x="3563888" y="2078849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1</a:t>
              </a:r>
              <a:endParaRPr lang="ko-KR" altLang="en-US" sz="14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48" name="직사각형 47"/>
            <p:cNvSpPr/>
            <p:nvPr/>
          </p:nvSpPr>
          <p:spPr>
            <a:xfrm>
              <a:off x="4067944" y="2078849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0</a:t>
              </a:r>
              <a:endParaRPr lang="ko-KR" altLang="en-US" sz="14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49" name="직사각형 48"/>
            <p:cNvSpPr/>
            <p:nvPr/>
          </p:nvSpPr>
          <p:spPr>
            <a:xfrm>
              <a:off x="4572000" y="2078849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1</a:t>
              </a:r>
              <a:endParaRPr lang="ko-KR" altLang="en-US" sz="14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50" name="직사각형 49"/>
            <p:cNvSpPr/>
            <p:nvPr/>
          </p:nvSpPr>
          <p:spPr>
            <a:xfrm>
              <a:off x="5076056" y="2078849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0</a:t>
              </a:r>
              <a:endParaRPr lang="ko-KR" altLang="en-US" sz="14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51" name="직사각형 50"/>
            <p:cNvSpPr/>
            <p:nvPr/>
          </p:nvSpPr>
          <p:spPr>
            <a:xfrm>
              <a:off x="5580112" y="2078849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1</a:t>
              </a:r>
              <a:endParaRPr lang="ko-KR" altLang="en-US" sz="14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grpSp>
          <p:nvGrpSpPr>
            <p:cNvPr id="52" name="그룹 51"/>
            <p:cNvGrpSpPr/>
            <p:nvPr/>
          </p:nvGrpSpPr>
          <p:grpSpPr>
            <a:xfrm>
              <a:off x="3059832" y="1844824"/>
              <a:ext cx="936104" cy="162022"/>
              <a:chOff x="1763688" y="3699031"/>
              <a:chExt cx="1008112" cy="162022"/>
            </a:xfrm>
          </p:grpSpPr>
          <p:sp>
            <p:nvSpPr>
              <p:cNvPr id="85" name="왼쪽 대괄호 84"/>
              <p:cNvSpPr/>
              <p:nvPr/>
            </p:nvSpPr>
            <p:spPr>
              <a:xfrm rot="5400000">
                <a:off x="2213736" y="3302990"/>
                <a:ext cx="108015" cy="1008112"/>
              </a:xfrm>
              <a:prstGeom prst="leftBracket">
                <a:avLst/>
              </a:prstGeom>
              <a:ln w="127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86" name="직선 연결선 85"/>
              <p:cNvCxnSpPr>
                <a:stCxn id="85" idx="1"/>
              </p:cNvCxnSpPr>
              <p:nvPr/>
            </p:nvCxnSpPr>
            <p:spPr>
              <a:xfrm flipH="1" flipV="1">
                <a:off x="2267743" y="3699031"/>
                <a:ext cx="1" cy="54008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그룹 52"/>
            <p:cNvGrpSpPr/>
            <p:nvPr/>
          </p:nvGrpSpPr>
          <p:grpSpPr>
            <a:xfrm>
              <a:off x="4139952" y="1844824"/>
              <a:ext cx="1944216" cy="162023"/>
              <a:chOff x="2771800" y="3700791"/>
              <a:chExt cx="2016224" cy="160263"/>
            </a:xfrm>
          </p:grpSpPr>
          <p:sp>
            <p:nvSpPr>
              <p:cNvPr id="83" name="왼쪽 대괄호 82"/>
              <p:cNvSpPr/>
              <p:nvPr/>
            </p:nvSpPr>
            <p:spPr>
              <a:xfrm rot="5400000">
                <a:off x="3725905" y="2798935"/>
                <a:ext cx="108014" cy="2016224"/>
              </a:xfrm>
              <a:prstGeom prst="leftBracket">
                <a:avLst/>
              </a:prstGeom>
              <a:ln w="127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84" name="직선 연결선 83"/>
              <p:cNvCxnSpPr>
                <a:stCxn id="83" idx="1"/>
              </p:cNvCxnSpPr>
              <p:nvPr/>
            </p:nvCxnSpPr>
            <p:spPr>
              <a:xfrm flipV="1">
                <a:off x="3779912" y="3700791"/>
                <a:ext cx="0" cy="52249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TextBox 53"/>
            <p:cNvSpPr txBox="1"/>
            <p:nvPr/>
          </p:nvSpPr>
          <p:spPr>
            <a:xfrm>
              <a:off x="3203848" y="1465288"/>
              <a:ext cx="648072" cy="32030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VPN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789004" y="1465288"/>
              <a:ext cx="648072" cy="32030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offset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56" name="직사각형 55"/>
            <p:cNvSpPr/>
            <p:nvPr/>
          </p:nvSpPr>
          <p:spPr>
            <a:xfrm>
              <a:off x="3059832" y="4344935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1</a:t>
              </a:r>
              <a:endParaRPr lang="ko-KR" altLang="en-US" sz="14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57" name="직사각형 56"/>
            <p:cNvSpPr/>
            <p:nvPr/>
          </p:nvSpPr>
          <p:spPr>
            <a:xfrm>
              <a:off x="3563888" y="4344935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1</a:t>
              </a:r>
              <a:endParaRPr lang="ko-KR" altLang="en-US" sz="14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58" name="직사각형 57"/>
            <p:cNvSpPr/>
            <p:nvPr/>
          </p:nvSpPr>
          <p:spPr>
            <a:xfrm>
              <a:off x="4067944" y="4344935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0</a:t>
              </a:r>
              <a:endParaRPr lang="ko-KR" altLang="en-US" sz="14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59" name="직사각형 58"/>
            <p:cNvSpPr/>
            <p:nvPr/>
          </p:nvSpPr>
          <p:spPr>
            <a:xfrm>
              <a:off x="4572000" y="4344935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1</a:t>
              </a:r>
              <a:endParaRPr lang="ko-KR" altLang="en-US" sz="14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60" name="직사각형 59"/>
            <p:cNvSpPr/>
            <p:nvPr/>
          </p:nvSpPr>
          <p:spPr>
            <a:xfrm>
              <a:off x="5076056" y="4344935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0</a:t>
              </a:r>
              <a:endParaRPr lang="ko-KR" altLang="en-US" sz="14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61" name="직사각형 60"/>
            <p:cNvSpPr/>
            <p:nvPr/>
          </p:nvSpPr>
          <p:spPr>
            <a:xfrm>
              <a:off x="5580112" y="4344935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1</a:t>
              </a:r>
              <a:endParaRPr lang="ko-KR" altLang="en-US" sz="14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grpSp>
          <p:nvGrpSpPr>
            <p:cNvPr id="62" name="그룹 61"/>
            <p:cNvGrpSpPr/>
            <p:nvPr/>
          </p:nvGrpSpPr>
          <p:grpSpPr>
            <a:xfrm rot="10800000">
              <a:off x="2555776" y="4902990"/>
              <a:ext cx="1440160" cy="180518"/>
              <a:chOff x="1763688" y="3699031"/>
              <a:chExt cx="1008112" cy="162022"/>
            </a:xfrm>
          </p:grpSpPr>
          <p:sp>
            <p:nvSpPr>
              <p:cNvPr id="81" name="왼쪽 대괄호 80"/>
              <p:cNvSpPr/>
              <p:nvPr/>
            </p:nvSpPr>
            <p:spPr>
              <a:xfrm rot="5400000">
                <a:off x="2213736" y="3302990"/>
                <a:ext cx="108015" cy="1008112"/>
              </a:xfrm>
              <a:prstGeom prst="leftBracket">
                <a:avLst/>
              </a:prstGeom>
              <a:ln w="127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82" name="직선 연결선 81"/>
              <p:cNvCxnSpPr>
                <a:stCxn id="81" idx="1"/>
              </p:cNvCxnSpPr>
              <p:nvPr/>
            </p:nvCxnSpPr>
            <p:spPr>
              <a:xfrm flipH="1" flipV="1">
                <a:off x="2267743" y="3699031"/>
                <a:ext cx="1" cy="54008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" name="그룹 62"/>
            <p:cNvGrpSpPr/>
            <p:nvPr/>
          </p:nvGrpSpPr>
          <p:grpSpPr>
            <a:xfrm rot="10800000">
              <a:off x="4139952" y="4902991"/>
              <a:ext cx="1944216" cy="162023"/>
              <a:chOff x="2771800" y="3700791"/>
              <a:chExt cx="2016224" cy="160263"/>
            </a:xfrm>
          </p:grpSpPr>
          <p:sp>
            <p:nvSpPr>
              <p:cNvPr id="79" name="왼쪽 대괄호 78"/>
              <p:cNvSpPr/>
              <p:nvPr/>
            </p:nvSpPr>
            <p:spPr>
              <a:xfrm rot="5400000">
                <a:off x="3725905" y="2798935"/>
                <a:ext cx="108014" cy="2016224"/>
              </a:xfrm>
              <a:prstGeom prst="leftBracket">
                <a:avLst/>
              </a:prstGeom>
              <a:ln w="127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80" name="직선 연결선 79"/>
              <p:cNvCxnSpPr>
                <a:stCxn id="79" idx="1"/>
              </p:cNvCxnSpPr>
              <p:nvPr/>
            </p:nvCxnSpPr>
            <p:spPr>
              <a:xfrm flipV="1">
                <a:off x="3779912" y="3700791"/>
                <a:ext cx="0" cy="52249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4" name="TextBox 63"/>
            <p:cNvSpPr txBox="1"/>
            <p:nvPr/>
          </p:nvSpPr>
          <p:spPr>
            <a:xfrm>
              <a:off x="2951821" y="5124915"/>
              <a:ext cx="648072" cy="32030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PFN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789004" y="5119965"/>
              <a:ext cx="648072" cy="32030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offset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66" name="직사각형 65"/>
            <p:cNvSpPr/>
            <p:nvPr/>
          </p:nvSpPr>
          <p:spPr>
            <a:xfrm>
              <a:off x="2555776" y="4346443"/>
              <a:ext cx="504056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1</a:t>
              </a:r>
              <a:endParaRPr lang="ko-KR" altLang="en-US" sz="14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1979713" y="2061778"/>
              <a:ext cx="972108" cy="53819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Virtual</a:t>
              </a:r>
            </a:p>
            <a:p>
              <a:pPr algn="ctr"/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Address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403648" y="4327864"/>
              <a:ext cx="972108" cy="53819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Physical</a:t>
              </a:r>
            </a:p>
            <a:p>
              <a:pPr algn="ctr"/>
              <a:r>
                <a:rPr lang="en-US" altLang="ko-KR" sz="140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Address</a:t>
              </a:r>
              <a:endPara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69" name="직사각형 68"/>
            <p:cNvSpPr/>
            <p:nvPr/>
          </p:nvSpPr>
          <p:spPr>
            <a:xfrm>
              <a:off x="2555777" y="2996952"/>
              <a:ext cx="1440160" cy="93610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Address Translation</a:t>
              </a:r>
              <a:endParaRPr lang="ko-KR" altLang="en-US" sz="1600" b="1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cxnSp>
          <p:nvCxnSpPr>
            <p:cNvPr id="70" name="직선 화살표 연결선 69"/>
            <p:cNvCxnSpPr>
              <a:stCxn id="51" idx="2"/>
              <a:endCxn id="61" idx="0"/>
            </p:cNvCxnSpPr>
            <p:nvPr/>
          </p:nvCxnSpPr>
          <p:spPr>
            <a:xfrm>
              <a:off x="5832140" y="2662998"/>
              <a:ext cx="0" cy="160184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직선 화살표 연결선 70"/>
            <p:cNvCxnSpPr>
              <a:stCxn id="50" idx="2"/>
              <a:endCxn id="60" idx="0"/>
            </p:cNvCxnSpPr>
            <p:nvPr/>
          </p:nvCxnSpPr>
          <p:spPr>
            <a:xfrm>
              <a:off x="5328084" y="2662998"/>
              <a:ext cx="0" cy="160184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직선 화살표 연결선 71"/>
            <p:cNvCxnSpPr>
              <a:stCxn id="49" idx="2"/>
              <a:endCxn id="59" idx="0"/>
            </p:cNvCxnSpPr>
            <p:nvPr/>
          </p:nvCxnSpPr>
          <p:spPr>
            <a:xfrm>
              <a:off x="4824028" y="2662998"/>
              <a:ext cx="0" cy="160184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직선 화살표 연결선 72"/>
            <p:cNvCxnSpPr>
              <a:stCxn id="48" idx="2"/>
              <a:endCxn id="58" idx="0"/>
            </p:cNvCxnSpPr>
            <p:nvPr/>
          </p:nvCxnSpPr>
          <p:spPr>
            <a:xfrm>
              <a:off x="4319972" y="2662998"/>
              <a:ext cx="0" cy="160184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직선 화살표 연결선 73"/>
            <p:cNvCxnSpPr/>
            <p:nvPr/>
          </p:nvCxnSpPr>
          <p:spPr>
            <a:xfrm>
              <a:off x="3815916" y="2635529"/>
              <a:ext cx="0" cy="31691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직선 화살표 연결선 74"/>
            <p:cNvCxnSpPr/>
            <p:nvPr/>
          </p:nvCxnSpPr>
          <p:spPr>
            <a:xfrm>
              <a:off x="3311860" y="2635529"/>
              <a:ext cx="0" cy="31691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직선 화살표 연결선 75"/>
            <p:cNvCxnSpPr/>
            <p:nvPr/>
          </p:nvCxnSpPr>
          <p:spPr>
            <a:xfrm>
              <a:off x="2807804" y="3976634"/>
              <a:ext cx="0" cy="30139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직선 화살표 연결선 76"/>
            <p:cNvCxnSpPr/>
            <p:nvPr/>
          </p:nvCxnSpPr>
          <p:spPr>
            <a:xfrm>
              <a:off x="3311860" y="3976181"/>
              <a:ext cx="0" cy="31691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직선 화살표 연결선 77"/>
            <p:cNvCxnSpPr/>
            <p:nvPr/>
          </p:nvCxnSpPr>
          <p:spPr>
            <a:xfrm>
              <a:off x="3815916" y="3975516"/>
              <a:ext cx="0" cy="31691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0585846"/>
      </p:ext>
    </p:extLst>
  </p:cSld>
  <p:clrMapOvr>
    <a:masterClrMapping/>
  </p:clrMapOvr>
  <p:transition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Where Are Page Tables Stored?</a:t>
            </a:r>
            <a:endParaRPr lang="ko-KR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ko-KR" dirty="0"/>
                  <a:t>Page tables can get awfully large</a:t>
                </a:r>
              </a:p>
              <a:p>
                <a:pPr lvl="1"/>
                <a:r>
                  <a:rPr lang="en-US" altLang="ko-KR" dirty="0"/>
                  <a:t>32-bit address space with 4-KB pages, 20 bits for VPN</a:t>
                </a:r>
              </a:p>
              <a:p>
                <a:pPr lvl="2"/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b="0" i="1" smtClean="0">
                            <a:latin typeface="Cambria Math"/>
                          </a:rPr>
                          <m:t>4</m:t>
                        </m:r>
                        <m:r>
                          <a:rPr lang="en-US" altLang="ko-KR" b="0" i="1" smtClean="0">
                            <a:latin typeface="Cambria Math"/>
                          </a:rPr>
                          <m:t>𝑀𝐵</m:t>
                        </m:r>
                        <m:r>
                          <a:rPr lang="en-US" altLang="ko-KR" b="0" i="1" smtClean="0">
                            <a:latin typeface="Cambria Math"/>
                          </a:rPr>
                          <m:t>= 2</m:t>
                        </m:r>
                      </m:e>
                      <m:sup>
                        <m:r>
                          <a:rPr lang="en-US" altLang="ko-KR" b="0" i="1" smtClean="0">
                            <a:latin typeface="Cambria Math"/>
                          </a:rPr>
                          <m:t>20</m:t>
                        </m:r>
                      </m:sup>
                    </m:sSup>
                    <m:r>
                      <a:rPr lang="en-US" altLang="ko-KR" b="0" i="1" smtClean="0">
                        <a:latin typeface="Cambria Math"/>
                      </a:rPr>
                      <m:t> </m:t>
                    </m:r>
                    <m:r>
                      <a:rPr lang="en-US" altLang="ko-KR" b="0" i="1" smtClean="0">
                        <a:latin typeface="Cambria Math"/>
                      </a:rPr>
                      <m:t>𝑒𝑛𝑡𝑟𝑖𝑒𝑠</m:t>
                    </m:r>
                    <m:r>
                      <a:rPr lang="en-US" altLang="ko-KR" b="0" i="1" smtClean="0">
                        <a:latin typeface="Cambria Math"/>
                      </a:rPr>
                      <m:t> ∗4 </m:t>
                    </m:r>
                    <m:r>
                      <a:rPr lang="en-US" altLang="ko-KR" b="0" i="1" smtClean="0">
                        <a:latin typeface="Cambria Math"/>
                      </a:rPr>
                      <m:t>𝐵𝑦𝑡𝑒𝑠</m:t>
                    </m:r>
                    <m:r>
                      <a:rPr lang="en-US" altLang="ko-KR" b="0" i="1" smtClean="0">
                        <a:latin typeface="Cambria Math"/>
                      </a:rPr>
                      <m:t> </m:t>
                    </m:r>
                    <m:r>
                      <a:rPr lang="en-US" altLang="ko-KR" b="0" i="1" smtClean="0">
                        <a:latin typeface="Cambria Math"/>
                      </a:rPr>
                      <m:t>𝑝𝑒𝑟</m:t>
                    </m:r>
                    <m:r>
                      <a:rPr lang="en-US" altLang="ko-KR" b="0" i="1" smtClean="0">
                        <a:latin typeface="Cambria Math"/>
                      </a:rPr>
                      <m:t> </m:t>
                    </m:r>
                    <m:r>
                      <a:rPr lang="en-US" altLang="ko-KR" b="0" i="1" smtClean="0">
                        <a:latin typeface="Cambria Math"/>
                      </a:rPr>
                      <m:t>𝑝𝑎𝑔𝑒</m:t>
                    </m:r>
                    <m:r>
                      <a:rPr lang="en-US" altLang="ko-KR" b="0" i="1" smtClean="0">
                        <a:latin typeface="Cambria Math"/>
                      </a:rPr>
                      <m:t> </m:t>
                    </m:r>
                    <m:r>
                      <a:rPr lang="en-US" altLang="ko-KR" b="0" i="1" smtClean="0">
                        <a:latin typeface="Cambria Math"/>
                      </a:rPr>
                      <m:t>𝑡𝑎𝑏𝑙𝑒</m:t>
                    </m:r>
                    <m:r>
                      <a:rPr lang="en-US" altLang="ko-KR" b="0" i="1" smtClean="0">
                        <a:latin typeface="Cambria Math"/>
                      </a:rPr>
                      <m:t> </m:t>
                    </m:r>
                    <m:r>
                      <a:rPr lang="en-US" altLang="ko-KR" b="0" i="1" smtClean="0">
                        <a:latin typeface="Cambria Math"/>
                      </a:rPr>
                      <m:t>𝑒𝑛𝑡𝑟𝑦</m:t>
                    </m:r>
                  </m:oMath>
                </a14:m>
                <a:endParaRPr lang="en-US" altLang="ko-KR" dirty="0"/>
              </a:p>
              <a:p>
                <a:pPr lvl="2"/>
                <a:endParaRPr lang="en-US" altLang="ko-KR" dirty="0"/>
              </a:p>
              <a:p>
                <a:r>
                  <a:rPr lang="en-US" altLang="ko-KR" dirty="0"/>
                  <a:t>Page tables for peach process are stored in memory.</a:t>
                </a:r>
                <a:endParaRPr lang="ko-KR" altLang="en-US" dirty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3937271"/>
      </p:ext>
    </p:extLst>
  </p:cSld>
  <p:clrMapOvr>
    <a:masterClrMapping/>
  </p:clrMapOvr>
  <p:transition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Example: Page Table in Kernel Physical Memory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7234" y="1412776"/>
            <a:ext cx="6024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83769" y="1897087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16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3182204" y="1567150"/>
            <a:ext cx="1456785" cy="4988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page table</a:t>
            </a:r>
          </a:p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3 7 5 2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3182204" y="2570083"/>
            <a:ext cx="1456785" cy="498877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page 3 of AS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3182204" y="2066027"/>
            <a:ext cx="1456785" cy="504056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(unused)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3182204" y="3068960"/>
            <a:ext cx="1456785" cy="498877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page 0 of AS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3182204" y="3567837"/>
            <a:ext cx="1456785" cy="504056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(unused)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182204" y="4071893"/>
            <a:ext cx="1456785" cy="498877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page 2 of AS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59832" y="5680993"/>
            <a:ext cx="17403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Physical Memory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3182203" y="4570770"/>
            <a:ext cx="1455993" cy="504056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(unused)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3182204" y="5074826"/>
            <a:ext cx="1456784" cy="50405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page 1 of AS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83769" y="2399563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32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83770" y="2930460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48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83768" y="3429337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64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83772" y="3933393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80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83772" y="4432270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96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483769" y="4939588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112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483768" y="5403994"/>
            <a:ext cx="669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128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60032" y="1656433"/>
            <a:ext cx="3024336" cy="3203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page frame 0 of physical memory</a:t>
            </a:r>
            <a:endParaRPr lang="ko-KR" altLang="en-US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932040" y="2157900"/>
            <a:ext cx="3024336" cy="3203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page frame 1</a:t>
            </a:r>
            <a:endParaRPr lang="ko-KR" altLang="en-US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932040" y="2659365"/>
            <a:ext cx="3024336" cy="3203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page frame 2</a:t>
            </a:r>
            <a:endParaRPr lang="ko-KR" altLang="en-US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932040" y="3158242"/>
            <a:ext cx="3024336" cy="3203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page frame 3</a:t>
            </a:r>
            <a:endParaRPr lang="ko-KR" altLang="en-US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932040" y="3659709"/>
            <a:ext cx="3024336" cy="3203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page frame 4</a:t>
            </a:r>
            <a:endParaRPr lang="ko-KR" altLang="en-US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932040" y="4161176"/>
            <a:ext cx="3024336" cy="3203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page frame 5</a:t>
            </a:r>
            <a:endParaRPr lang="ko-KR" altLang="en-US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932040" y="4662643"/>
            <a:ext cx="3024336" cy="3203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page frame 6</a:t>
            </a:r>
            <a:endParaRPr lang="ko-KR" altLang="en-US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932040" y="5166699"/>
            <a:ext cx="3024336" cy="3203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page frame 7</a:t>
            </a:r>
            <a:endParaRPr lang="ko-KR" altLang="en-US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45665614"/>
      </p:ext>
    </p:extLst>
  </p:cSld>
  <p:clrMapOvr>
    <a:masterClrMapping/>
  </p:clrMapOvr>
  <p:transition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What is in the page table?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The page table is just a </a:t>
            </a:r>
            <a:r>
              <a:rPr lang="en-US" altLang="ko-KR" b="1" dirty="0"/>
              <a:t>data structure</a:t>
            </a:r>
            <a:r>
              <a:rPr lang="en-US" altLang="ko-KR" dirty="0"/>
              <a:t> that is used to map the virtual address to physical address.</a:t>
            </a:r>
          </a:p>
          <a:p>
            <a:pPr lvl="1"/>
            <a:r>
              <a:rPr lang="en-US" altLang="ko-KR" dirty="0"/>
              <a:t>Simplest form: a linear page table, an array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The OS </a:t>
            </a:r>
            <a:r>
              <a:rPr lang="en-US" altLang="ko-KR" b="1" dirty="0"/>
              <a:t>indexes</a:t>
            </a:r>
            <a:r>
              <a:rPr lang="en-US" altLang="ko-KR" dirty="0"/>
              <a:t> the array by VPN, and looks up the page-table entry.</a:t>
            </a:r>
          </a:p>
        </p:txBody>
      </p:sp>
    </p:spTree>
    <p:extLst>
      <p:ext uri="{BB962C8B-B14F-4D97-AF65-F5344CB8AC3E}">
        <p14:creationId xmlns:p14="http://schemas.microsoft.com/office/powerpoint/2010/main" val="3176718604"/>
      </p:ext>
    </p:extLst>
  </p:cSld>
  <p:clrMapOvr>
    <a:masterClrMapping/>
  </p:clrMapOvr>
  <p:transition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Common Flags Of Page Table Entry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Valid Bit</a:t>
            </a:r>
            <a:r>
              <a:rPr lang="en-US" altLang="ko-KR" dirty="0"/>
              <a:t>: Indicating whether the particular translation is valid.</a:t>
            </a:r>
          </a:p>
          <a:p>
            <a:r>
              <a:rPr lang="en-US" altLang="ko-KR" b="1" dirty="0"/>
              <a:t>Protection Bit</a:t>
            </a:r>
            <a:r>
              <a:rPr lang="en-US" altLang="ko-KR" dirty="0"/>
              <a:t>: Indicating whether the page could be read from, written to, or executed from</a:t>
            </a:r>
          </a:p>
          <a:p>
            <a:r>
              <a:rPr lang="en-US" altLang="ko-KR" b="1" dirty="0"/>
              <a:t>Present Bit</a:t>
            </a:r>
            <a:r>
              <a:rPr lang="en-US" altLang="ko-KR" dirty="0"/>
              <a:t>: Indicating whether this page is in physical memory or on disk(swapped out)</a:t>
            </a:r>
          </a:p>
          <a:p>
            <a:r>
              <a:rPr lang="en-US" altLang="ko-KR" b="1" dirty="0"/>
              <a:t>Dirty Bit</a:t>
            </a:r>
            <a:r>
              <a:rPr lang="en-US" altLang="ko-KR" dirty="0"/>
              <a:t>: Indicating whether the page has been modified since it was brought into memory</a:t>
            </a:r>
          </a:p>
          <a:p>
            <a:r>
              <a:rPr lang="en-US" altLang="ko-KR" b="1" dirty="0"/>
              <a:t>Reference Bit(Accessed Bit): </a:t>
            </a:r>
            <a:r>
              <a:rPr lang="en-US" altLang="ko-KR" dirty="0"/>
              <a:t>Indicating that a page has been accessed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022033057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OS – Resource management via virtualization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8329" y="956433"/>
            <a:ext cx="2413471" cy="1680479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1400" dirty="0"/>
              <a:t>OS provides services via </a:t>
            </a:r>
            <a:r>
              <a:rPr lang="en-US" altLang="ko-KR" sz="1400" b="1" dirty="0"/>
              <a:t>System Call</a:t>
            </a:r>
            <a:r>
              <a:rPr lang="en-US" altLang="ko-KR" sz="1400" dirty="0"/>
              <a:t> (typically a few hundred) to run </a:t>
            </a:r>
            <a:r>
              <a:rPr lang="en-US" altLang="ko-KR" sz="1400" b="1" dirty="0"/>
              <a:t>process</a:t>
            </a:r>
            <a:r>
              <a:rPr lang="en-US" altLang="ko-KR" sz="1400" dirty="0"/>
              <a:t>, access memory/devices/files, etc. </a:t>
            </a:r>
          </a:p>
          <a:p>
            <a:pPr marL="457200" lvl="1" indent="0">
              <a:buNone/>
            </a:pPr>
            <a:endParaRPr lang="en-US" altLang="ko-KR" sz="1400" dirty="0"/>
          </a:p>
          <a:p>
            <a:pPr marL="457200" lvl="1" indent="0">
              <a:buNone/>
            </a:pPr>
            <a:endParaRPr lang="ko-KR" altLang="en-US" sz="1400" dirty="0"/>
          </a:p>
        </p:txBody>
      </p:sp>
      <p:sp>
        <p:nvSpPr>
          <p:cNvPr id="4" name="Rounded Rectangle 3"/>
          <p:cNvSpPr/>
          <p:nvPr/>
        </p:nvSpPr>
        <p:spPr>
          <a:xfrm>
            <a:off x="251520" y="962639"/>
            <a:ext cx="2341463" cy="1746297"/>
          </a:xfrm>
          <a:prstGeom prst="roundRect">
            <a:avLst/>
          </a:prstGeom>
          <a:solidFill>
            <a:schemeClr val="accent5">
              <a:lumMod val="40000"/>
              <a:lumOff val="60000"/>
              <a:alpha val="26000"/>
            </a:schemeClr>
          </a:solidFill>
          <a:ln w="9525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en-HK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843808" y="830462"/>
            <a:ext cx="6120680" cy="5919617"/>
            <a:chOff x="2843808" y="830462"/>
            <a:chExt cx="6120680" cy="5919617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43808" y="830462"/>
              <a:ext cx="6120680" cy="5370161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3006445" y="6165304"/>
              <a:ext cx="5886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u="sng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The Design Of The Unix Operating System (Maurice Bach, 1986)</a:t>
              </a:r>
              <a:endPara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HK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내용 개체 틀 2"/>
          <p:cNvSpPr txBox="1">
            <a:spLocks/>
          </p:cNvSpPr>
          <p:nvPr/>
        </p:nvSpPr>
        <p:spPr bwMode="auto">
          <a:xfrm>
            <a:off x="107504" y="2934582"/>
            <a:ext cx="2808312" cy="3734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"/>
              <a:defRPr kumimoji="1" sz="2000" b="0">
                <a:solidFill>
                  <a:schemeClr val="tx1"/>
                </a:solidFill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defRPr>
            </a:lvl1pPr>
            <a:lvl2pPr marL="742950" indent="-285750" algn="l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itchFamily="2" charset="2"/>
              <a:buChar char=""/>
              <a:defRPr kumimoji="1" sz="1800">
                <a:solidFill>
                  <a:schemeClr val="tx1"/>
                </a:solidFill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defRPr>
            </a:lvl2pPr>
            <a:lvl3pPr marL="1143000" indent="-228600" algn="l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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defRPr>
            </a:lvl3pPr>
            <a:lvl4pPr marL="1600200" indent="-228600" algn="l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"/>
              <a:defRPr kumimoji="1" sz="1400">
                <a:solidFill>
                  <a:schemeClr val="tx1"/>
                </a:solidFill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defRPr>
            </a:lvl4pPr>
            <a:lvl5pPr marL="2057400" indent="-228600" algn="l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Font typeface="Wingdings" pitchFamily="2" charset="2"/>
              <a:buChar char=""/>
              <a:defRPr kumimoji="1" sz="1400">
                <a:solidFill>
                  <a:schemeClr val="tx1"/>
                </a:solidFill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defRPr>
            </a:lvl5pPr>
            <a:lvl6pPr marL="25146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altLang="ko-KR" sz="1400" kern="0" dirty="0"/>
              <a:t>The OS </a:t>
            </a:r>
            <a:r>
              <a:rPr lang="en-US" altLang="ko-KR" sz="1400" b="1" kern="0" dirty="0"/>
              <a:t>manages resources </a:t>
            </a:r>
            <a:r>
              <a:rPr lang="en-US" altLang="ko-KR" sz="1400" kern="0" dirty="0"/>
              <a:t>such as </a:t>
            </a:r>
            <a:r>
              <a:rPr lang="en-US" altLang="ko-KR" sz="1400" i="1" kern="0" dirty="0"/>
              <a:t>CPU</a:t>
            </a:r>
            <a:r>
              <a:rPr lang="en-US" altLang="ko-KR" sz="1400" kern="0" dirty="0"/>
              <a:t>, </a:t>
            </a:r>
            <a:r>
              <a:rPr lang="en-US" altLang="ko-KR" sz="1400" i="1" kern="0" dirty="0"/>
              <a:t>memory</a:t>
            </a:r>
            <a:r>
              <a:rPr lang="en-US" altLang="ko-KR" sz="1400" kern="0" dirty="0"/>
              <a:t> and </a:t>
            </a:r>
            <a:r>
              <a:rPr lang="en-US" altLang="ko-KR" sz="1400" i="1" kern="0" dirty="0"/>
              <a:t>disk</a:t>
            </a:r>
            <a:r>
              <a:rPr lang="en-US" altLang="ko-KR" sz="1400" kern="0" dirty="0"/>
              <a:t> via </a:t>
            </a:r>
            <a:r>
              <a:rPr lang="en-US" altLang="ko-KR" sz="1400" b="1" kern="0" dirty="0"/>
              <a:t>virtualization</a:t>
            </a:r>
            <a:r>
              <a:rPr lang="en-US" altLang="ko-KR" sz="1400" kern="0" dirty="0"/>
              <a:t>.</a:t>
            </a:r>
          </a:p>
          <a:p>
            <a:pPr indent="-285750"/>
            <a:r>
              <a:rPr lang="en-US" altLang="ko-KR" sz="1400" kern="0" dirty="0"/>
              <a:t>many programs to run (processes) </a:t>
            </a:r>
            <a:r>
              <a:rPr lang="en-US" altLang="ko-KR" sz="1400" kern="0" dirty="0">
                <a:sym typeface="Wingdings" pitchFamily="2" charset="2"/>
              </a:rPr>
              <a:t> Sharing the CPU</a:t>
            </a:r>
          </a:p>
          <a:p>
            <a:pPr indent="-285750"/>
            <a:r>
              <a:rPr lang="en-US" altLang="ko-KR" sz="1400" kern="0" dirty="0">
                <a:solidFill>
                  <a:srgbClr val="C00000"/>
                </a:solidFill>
                <a:sym typeface="Wingdings" pitchFamily="2" charset="2"/>
              </a:rPr>
              <a:t>many processes to </a:t>
            </a:r>
            <a:r>
              <a:rPr lang="en-US" altLang="ko-KR" sz="1400" i="1" kern="0" dirty="0">
                <a:solidFill>
                  <a:srgbClr val="C00000"/>
                </a:solidFill>
                <a:sym typeface="Wingdings" pitchFamily="2" charset="2"/>
              </a:rPr>
              <a:t>concurrently</a:t>
            </a:r>
            <a:r>
              <a:rPr lang="en-US" altLang="ko-KR" sz="1400" kern="0" dirty="0">
                <a:solidFill>
                  <a:srgbClr val="C00000"/>
                </a:solidFill>
                <a:sym typeface="Wingdings" pitchFamily="2" charset="2"/>
              </a:rPr>
              <a:t> access their own instructions and data  Sharing </a:t>
            </a:r>
            <a:r>
              <a:rPr lang="en-US" altLang="ko-KR" sz="1400" u="sng" kern="0" dirty="0">
                <a:solidFill>
                  <a:srgbClr val="C00000"/>
                </a:solidFill>
                <a:sym typeface="Wingdings" pitchFamily="2" charset="2"/>
              </a:rPr>
              <a:t>memory</a:t>
            </a:r>
          </a:p>
          <a:p>
            <a:pPr indent="-285750"/>
            <a:r>
              <a:rPr lang="en-US" altLang="ko-KR" sz="1400" kern="0" dirty="0">
                <a:sym typeface="Wingdings" pitchFamily="2" charset="2"/>
              </a:rPr>
              <a:t>many processes to access devices  Sharing </a:t>
            </a:r>
            <a:r>
              <a:rPr lang="en-US" altLang="ko-KR" sz="1400" u="sng" kern="0" dirty="0">
                <a:sym typeface="Wingdings" pitchFamily="2" charset="2"/>
              </a:rPr>
              <a:t>disks</a:t>
            </a:r>
          </a:p>
          <a:p>
            <a:pPr marL="457200" lvl="1" indent="0">
              <a:buNone/>
            </a:pPr>
            <a:endParaRPr lang="en-US" altLang="ko-KR" kern="0" dirty="0">
              <a:sym typeface="Wingdings" pitchFamily="2" charset="2"/>
            </a:endParaRPr>
          </a:p>
          <a:p>
            <a:endParaRPr lang="en-US" altLang="ko-KR" u="sng" kern="0" dirty="0"/>
          </a:p>
          <a:p>
            <a:pPr lvl="1"/>
            <a:endParaRPr lang="ko-KR" altLang="en-US" kern="0" dirty="0"/>
          </a:p>
        </p:txBody>
      </p:sp>
      <p:sp>
        <p:nvSpPr>
          <p:cNvPr id="12" name="Rounded Rectangle 11"/>
          <p:cNvSpPr/>
          <p:nvPr/>
        </p:nvSpPr>
        <p:spPr>
          <a:xfrm>
            <a:off x="107504" y="2837478"/>
            <a:ext cx="2828157" cy="3543850"/>
          </a:xfrm>
          <a:prstGeom prst="roundRect">
            <a:avLst/>
          </a:prstGeom>
          <a:solidFill>
            <a:schemeClr val="accent5">
              <a:lumMod val="40000"/>
              <a:lumOff val="60000"/>
              <a:alpha val="26000"/>
            </a:schemeClr>
          </a:solidFill>
          <a:ln w="9525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en-HK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02308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11" grpId="0"/>
      <p:bldP spid="1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Example: x86 Page Table Entry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P: present</a:t>
            </a:r>
          </a:p>
          <a:p>
            <a:r>
              <a:rPr lang="en-US" altLang="ko-KR" dirty="0"/>
              <a:t>R/W: read/write bit</a:t>
            </a:r>
          </a:p>
          <a:p>
            <a:r>
              <a:rPr lang="en-US" altLang="ko-KR" dirty="0"/>
              <a:t>U/S: supervisor</a:t>
            </a:r>
          </a:p>
          <a:p>
            <a:r>
              <a:rPr lang="en-US" altLang="ko-KR" dirty="0"/>
              <a:t>A: accessed bit</a:t>
            </a:r>
          </a:p>
          <a:p>
            <a:r>
              <a:rPr lang="en-US" altLang="ko-KR" dirty="0"/>
              <a:t>D: dirty bit</a:t>
            </a:r>
          </a:p>
          <a:p>
            <a:r>
              <a:rPr lang="en-US" altLang="ko-KR" dirty="0"/>
              <a:t>PFN: the page frame number</a:t>
            </a:r>
          </a:p>
        </p:txBody>
      </p:sp>
      <p:grpSp>
        <p:nvGrpSpPr>
          <p:cNvPr id="31" name="그룹 30"/>
          <p:cNvGrpSpPr/>
          <p:nvPr/>
        </p:nvGrpSpPr>
        <p:grpSpPr>
          <a:xfrm>
            <a:off x="1043608" y="1340768"/>
            <a:ext cx="7029456" cy="763136"/>
            <a:chOff x="899592" y="1657752"/>
            <a:chExt cx="7029456" cy="763136"/>
          </a:xfrm>
        </p:grpSpPr>
        <p:graphicFrame>
          <p:nvGraphicFramePr>
            <p:cNvPr id="18" name="내용 개체 틀 11"/>
            <p:cNvGraphicFramePr>
              <a:graphicFrameLocks/>
            </p:cNvGraphicFramePr>
            <p:nvPr/>
          </p:nvGraphicFramePr>
          <p:xfrm>
            <a:off x="899592" y="1657752"/>
            <a:ext cx="7029456" cy="27432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219670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219671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219671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  <a:gridCol w="219670">
                    <a:extLst>
                      <a:ext uri="{9D8B030D-6E8A-4147-A177-3AD203B41FA5}">
                        <a16:colId xmlns:a16="http://schemas.microsoft.com/office/drawing/2014/main" val="20003"/>
                      </a:ext>
                    </a:extLst>
                  </a:gridCol>
                  <a:gridCol w="219670">
                    <a:extLst>
                      <a:ext uri="{9D8B030D-6E8A-4147-A177-3AD203B41FA5}">
                        <a16:colId xmlns:a16="http://schemas.microsoft.com/office/drawing/2014/main" val="20004"/>
                      </a:ext>
                    </a:extLst>
                  </a:gridCol>
                  <a:gridCol w="219671">
                    <a:extLst>
                      <a:ext uri="{9D8B030D-6E8A-4147-A177-3AD203B41FA5}">
                        <a16:colId xmlns:a16="http://schemas.microsoft.com/office/drawing/2014/main" val="20005"/>
                      </a:ext>
                    </a:extLst>
                  </a:gridCol>
                  <a:gridCol w="219671">
                    <a:extLst>
                      <a:ext uri="{9D8B030D-6E8A-4147-A177-3AD203B41FA5}">
                        <a16:colId xmlns:a16="http://schemas.microsoft.com/office/drawing/2014/main" val="20006"/>
                      </a:ext>
                    </a:extLst>
                  </a:gridCol>
                  <a:gridCol w="219670">
                    <a:extLst>
                      <a:ext uri="{9D8B030D-6E8A-4147-A177-3AD203B41FA5}">
                        <a16:colId xmlns:a16="http://schemas.microsoft.com/office/drawing/2014/main" val="20007"/>
                      </a:ext>
                    </a:extLst>
                  </a:gridCol>
                  <a:gridCol w="219670">
                    <a:extLst>
                      <a:ext uri="{9D8B030D-6E8A-4147-A177-3AD203B41FA5}">
                        <a16:colId xmlns:a16="http://schemas.microsoft.com/office/drawing/2014/main" val="20008"/>
                      </a:ext>
                    </a:extLst>
                  </a:gridCol>
                  <a:gridCol w="219671">
                    <a:extLst>
                      <a:ext uri="{9D8B030D-6E8A-4147-A177-3AD203B41FA5}">
                        <a16:colId xmlns:a16="http://schemas.microsoft.com/office/drawing/2014/main" val="20009"/>
                      </a:ext>
                    </a:extLst>
                  </a:gridCol>
                  <a:gridCol w="219671">
                    <a:extLst>
                      <a:ext uri="{9D8B030D-6E8A-4147-A177-3AD203B41FA5}">
                        <a16:colId xmlns:a16="http://schemas.microsoft.com/office/drawing/2014/main" val="20010"/>
                      </a:ext>
                    </a:extLst>
                  </a:gridCol>
                  <a:gridCol w="219670">
                    <a:extLst>
                      <a:ext uri="{9D8B030D-6E8A-4147-A177-3AD203B41FA5}">
                        <a16:colId xmlns:a16="http://schemas.microsoft.com/office/drawing/2014/main" val="20011"/>
                      </a:ext>
                    </a:extLst>
                  </a:gridCol>
                  <a:gridCol w="219670">
                    <a:extLst>
                      <a:ext uri="{9D8B030D-6E8A-4147-A177-3AD203B41FA5}">
                        <a16:colId xmlns:a16="http://schemas.microsoft.com/office/drawing/2014/main" val="20012"/>
                      </a:ext>
                    </a:extLst>
                  </a:gridCol>
                  <a:gridCol w="219671">
                    <a:extLst>
                      <a:ext uri="{9D8B030D-6E8A-4147-A177-3AD203B41FA5}">
                        <a16:colId xmlns:a16="http://schemas.microsoft.com/office/drawing/2014/main" val="20013"/>
                      </a:ext>
                    </a:extLst>
                  </a:gridCol>
                  <a:gridCol w="219671">
                    <a:extLst>
                      <a:ext uri="{9D8B030D-6E8A-4147-A177-3AD203B41FA5}">
                        <a16:colId xmlns:a16="http://schemas.microsoft.com/office/drawing/2014/main" val="20014"/>
                      </a:ext>
                    </a:extLst>
                  </a:gridCol>
                  <a:gridCol w="219670">
                    <a:extLst>
                      <a:ext uri="{9D8B030D-6E8A-4147-A177-3AD203B41FA5}">
                        <a16:colId xmlns:a16="http://schemas.microsoft.com/office/drawing/2014/main" val="20015"/>
                      </a:ext>
                    </a:extLst>
                  </a:gridCol>
                  <a:gridCol w="219670">
                    <a:extLst>
                      <a:ext uri="{9D8B030D-6E8A-4147-A177-3AD203B41FA5}">
                        <a16:colId xmlns:a16="http://schemas.microsoft.com/office/drawing/2014/main" val="20016"/>
                      </a:ext>
                    </a:extLst>
                  </a:gridCol>
                  <a:gridCol w="219671">
                    <a:extLst>
                      <a:ext uri="{9D8B030D-6E8A-4147-A177-3AD203B41FA5}">
                        <a16:colId xmlns:a16="http://schemas.microsoft.com/office/drawing/2014/main" val="20017"/>
                      </a:ext>
                    </a:extLst>
                  </a:gridCol>
                  <a:gridCol w="219671">
                    <a:extLst>
                      <a:ext uri="{9D8B030D-6E8A-4147-A177-3AD203B41FA5}">
                        <a16:colId xmlns:a16="http://schemas.microsoft.com/office/drawing/2014/main" val="20018"/>
                      </a:ext>
                    </a:extLst>
                  </a:gridCol>
                  <a:gridCol w="219670">
                    <a:extLst>
                      <a:ext uri="{9D8B030D-6E8A-4147-A177-3AD203B41FA5}">
                        <a16:colId xmlns:a16="http://schemas.microsoft.com/office/drawing/2014/main" val="20019"/>
                      </a:ext>
                    </a:extLst>
                  </a:gridCol>
                  <a:gridCol w="219670">
                    <a:extLst>
                      <a:ext uri="{9D8B030D-6E8A-4147-A177-3AD203B41FA5}">
                        <a16:colId xmlns:a16="http://schemas.microsoft.com/office/drawing/2014/main" val="20020"/>
                      </a:ext>
                    </a:extLst>
                  </a:gridCol>
                  <a:gridCol w="219671">
                    <a:extLst>
                      <a:ext uri="{9D8B030D-6E8A-4147-A177-3AD203B41FA5}">
                        <a16:colId xmlns:a16="http://schemas.microsoft.com/office/drawing/2014/main" val="20021"/>
                      </a:ext>
                    </a:extLst>
                  </a:gridCol>
                  <a:gridCol w="219671">
                    <a:extLst>
                      <a:ext uri="{9D8B030D-6E8A-4147-A177-3AD203B41FA5}">
                        <a16:colId xmlns:a16="http://schemas.microsoft.com/office/drawing/2014/main" val="20022"/>
                      </a:ext>
                    </a:extLst>
                  </a:gridCol>
                  <a:gridCol w="219670">
                    <a:extLst>
                      <a:ext uri="{9D8B030D-6E8A-4147-A177-3AD203B41FA5}">
                        <a16:colId xmlns:a16="http://schemas.microsoft.com/office/drawing/2014/main" val="20023"/>
                      </a:ext>
                    </a:extLst>
                  </a:gridCol>
                  <a:gridCol w="219670">
                    <a:extLst>
                      <a:ext uri="{9D8B030D-6E8A-4147-A177-3AD203B41FA5}">
                        <a16:colId xmlns:a16="http://schemas.microsoft.com/office/drawing/2014/main" val="20024"/>
                      </a:ext>
                    </a:extLst>
                  </a:gridCol>
                  <a:gridCol w="219671">
                    <a:extLst>
                      <a:ext uri="{9D8B030D-6E8A-4147-A177-3AD203B41FA5}">
                        <a16:colId xmlns:a16="http://schemas.microsoft.com/office/drawing/2014/main" val="20025"/>
                      </a:ext>
                    </a:extLst>
                  </a:gridCol>
                  <a:gridCol w="219671">
                    <a:extLst>
                      <a:ext uri="{9D8B030D-6E8A-4147-A177-3AD203B41FA5}">
                        <a16:colId xmlns:a16="http://schemas.microsoft.com/office/drawing/2014/main" val="20026"/>
                      </a:ext>
                    </a:extLst>
                  </a:gridCol>
                  <a:gridCol w="219670">
                    <a:extLst>
                      <a:ext uri="{9D8B030D-6E8A-4147-A177-3AD203B41FA5}">
                        <a16:colId xmlns:a16="http://schemas.microsoft.com/office/drawing/2014/main" val="20027"/>
                      </a:ext>
                    </a:extLst>
                  </a:gridCol>
                  <a:gridCol w="219670">
                    <a:extLst>
                      <a:ext uri="{9D8B030D-6E8A-4147-A177-3AD203B41FA5}">
                        <a16:colId xmlns:a16="http://schemas.microsoft.com/office/drawing/2014/main" val="20028"/>
                      </a:ext>
                    </a:extLst>
                  </a:gridCol>
                  <a:gridCol w="219671">
                    <a:extLst>
                      <a:ext uri="{9D8B030D-6E8A-4147-A177-3AD203B41FA5}">
                        <a16:colId xmlns:a16="http://schemas.microsoft.com/office/drawing/2014/main" val="20029"/>
                      </a:ext>
                    </a:extLst>
                  </a:gridCol>
                  <a:gridCol w="219671">
                    <a:extLst>
                      <a:ext uri="{9D8B030D-6E8A-4147-A177-3AD203B41FA5}">
                        <a16:colId xmlns:a16="http://schemas.microsoft.com/office/drawing/2014/main" val="20030"/>
                      </a:ext>
                    </a:extLst>
                  </a:gridCol>
                  <a:gridCol w="219670">
                    <a:extLst>
                      <a:ext uri="{9D8B030D-6E8A-4147-A177-3AD203B41FA5}">
                        <a16:colId xmlns:a16="http://schemas.microsoft.com/office/drawing/2014/main" val="20031"/>
                      </a:ext>
                    </a:extLst>
                  </a:gridCol>
                </a:tblGrid>
                <a:tr h="216024"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31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30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29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28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27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26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25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24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23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22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21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20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19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18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17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16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15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14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13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12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11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10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9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8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7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6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5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4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3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2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1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 latinLnBrk="1"/>
                        <a:r>
                          <a:rPr lang="en-US" altLang="ko-KR" sz="1200" b="0" spc="-150" dirty="0">
                            <a:solidFill>
                              <a:schemeClr val="tx1"/>
                            </a:solidFill>
                            <a:latin typeface="맑은 고딕" panose="020B0503020000020004" pitchFamily="50" charset="-127"/>
                            <a:ea typeface="맑은 고딕" panose="020B0503020000020004" pitchFamily="50" charset="-127"/>
                          </a:rPr>
                          <a:t>0</a:t>
                        </a:r>
                        <a:endParaRPr lang="ko-KR" altLang="en-US" sz="1200" b="0" spc="-15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endParaRPr>
                      </a:p>
                    </a:txBody>
                    <a:tcPr marL="36000" marR="36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sp>
          <p:nvSpPr>
            <p:cNvPr id="19" name="직사각형 18"/>
            <p:cNvSpPr/>
            <p:nvPr/>
          </p:nvSpPr>
          <p:spPr>
            <a:xfrm>
              <a:off x="899592" y="1916832"/>
              <a:ext cx="4392488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PFN</a:t>
              </a:r>
              <a:endParaRPr lang="ko-KR" altLang="en-US" sz="1400" b="1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20" name="직사각형 19"/>
            <p:cNvSpPr/>
            <p:nvPr/>
          </p:nvSpPr>
          <p:spPr>
            <a:xfrm>
              <a:off x="5292079" y="1916832"/>
              <a:ext cx="658800" cy="50405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lIns="36000" rIns="36000" rtlCol="0" anchor="ctr">
              <a:noAutofit/>
            </a:bodyPr>
            <a:lstStyle/>
            <a:p>
              <a:pPr algn="ctr"/>
              <a:endParaRPr lang="ko-KR" altLang="en-US" sz="14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5950879" y="1916832"/>
              <a:ext cx="219600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vert270" wrap="square" lIns="0" rIns="0" rtlCol="0" anchor="ctr">
              <a:noAutofit/>
            </a:bodyPr>
            <a:lstStyle/>
            <a:p>
              <a:pPr algn="ctr"/>
              <a:r>
                <a:rPr lang="en-US" altLang="ko-KR" sz="13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G</a:t>
              </a:r>
              <a:endParaRPr lang="ko-KR" altLang="en-US" sz="13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6170479" y="1916832"/>
              <a:ext cx="219600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vert270" wrap="square" lIns="0" rIns="0" rtlCol="0" anchor="ctr">
              <a:noAutofit/>
            </a:bodyPr>
            <a:lstStyle/>
            <a:p>
              <a:pPr algn="ctr"/>
              <a:r>
                <a:rPr lang="en-US" altLang="ko-KR" sz="13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PAT</a:t>
              </a:r>
              <a:endParaRPr lang="ko-KR" altLang="en-US" sz="13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24" name="직사각형 23"/>
            <p:cNvSpPr/>
            <p:nvPr/>
          </p:nvSpPr>
          <p:spPr>
            <a:xfrm>
              <a:off x="6390079" y="1916832"/>
              <a:ext cx="219600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vert270" wrap="square" lIns="0" rIns="0" rtlCol="0" anchor="ctr">
              <a:noAutofit/>
            </a:bodyPr>
            <a:lstStyle/>
            <a:p>
              <a:pPr algn="ctr"/>
              <a:r>
                <a:rPr lang="en-US" altLang="ko-KR" sz="13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D</a:t>
              </a:r>
              <a:endParaRPr lang="ko-KR" altLang="en-US" sz="13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6609679" y="1916832"/>
              <a:ext cx="219600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vert270" wrap="square" lIns="0" rIns="0" rtlCol="0" anchor="ctr">
              <a:noAutofit/>
            </a:bodyPr>
            <a:lstStyle/>
            <a:p>
              <a:pPr algn="ctr"/>
              <a:r>
                <a:rPr lang="en-US" altLang="ko-KR" sz="13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A</a:t>
              </a:r>
              <a:endParaRPr lang="ko-KR" altLang="en-US" sz="13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6829279" y="1916832"/>
              <a:ext cx="219600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vert270" wrap="square" lIns="0" rIns="0" rtlCol="0" anchor="ctr">
              <a:noAutofit/>
            </a:bodyPr>
            <a:lstStyle/>
            <a:p>
              <a:pPr algn="ctr"/>
              <a:r>
                <a:rPr lang="en-US" altLang="ko-KR" sz="13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PCD</a:t>
              </a:r>
              <a:endParaRPr lang="ko-KR" altLang="en-US" sz="13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27" name="직사각형 26"/>
            <p:cNvSpPr/>
            <p:nvPr/>
          </p:nvSpPr>
          <p:spPr>
            <a:xfrm>
              <a:off x="7048879" y="1916832"/>
              <a:ext cx="219600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vert270" wrap="square" lIns="0" rIns="0" rtlCol="0" anchor="ctr">
              <a:noAutofit/>
            </a:bodyPr>
            <a:lstStyle/>
            <a:p>
              <a:pPr algn="ctr"/>
              <a:r>
                <a:rPr lang="en-US" altLang="ko-KR" sz="13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PWT</a:t>
              </a:r>
              <a:endParaRPr lang="ko-KR" altLang="en-US" sz="13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28" name="직사각형 27"/>
            <p:cNvSpPr/>
            <p:nvPr/>
          </p:nvSpPr>
          <p:spPr>
            <a:xfrm>
              <a:off x="7268479" y="1916832"/>
              <a:ext cx="219600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vert270" wrap="square" lIns="0" rIns="0" rtlCol="0" anchor="ctr">
              <a:noAutofit/>
            </a:bodyPr>
            <a:lstStyle/>
            <a:p>
              <a:pPr algn="ctr"/>
              <a:r>
                <a:rPr lang="en-US" altLang="ko-KR" sz="13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U/S</a:t>
              </a:r>
              <a:endParaRPr lang="ko-KR" altLang="en-US" sz="13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7488079" y="1916832"/>
              <a:ext cx="219600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vert270" wrap="square" lIns="0" rIns="0" rtlCol="0" anchor="ctr">
              <a:noAutofit/>
            </a:bodyPr>
            <a:lstStyle/>
            <a:p>
              <a:pPr algn="ctr"/>
              <a:r>
                <a:rPr lang="en-US" altLang="ko-KR" sz="13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R/W</a:t>
              </a:r>
              <a:endParaRPr lang="ko-KR" altLang="en-US" sz="13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7707679" y="1916832"/>
              <a:ext cx="219600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vert270" wrap="square" lIns="0" rIns="0" rtlCol="0" anchor="ctr">
              <a:noAutofit/>
            </a:bodyPr>
            <a:lstStyle/>
            <a:p>
              <a:pPr algn="ctr"/>
              <a:r>
                <a:rPr lang="en-US" altLang="ko-KR" sz="1300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Courier New" panose="02070309020205020404" pitchFamily="49" charset="0"/>
                </a:rPr>
                <a:t>P</a:t>
              </a:r>
              <a:endParaRPr lang="ko-KR" altLang="en-US" sz="13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2926780" y="2320543"/>
            <a:ext cx="3281639" cy="3203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ko-KR" dirty="0">
                <a:latin typeface="맑은 고딕" pitchFamily="50" charset="-127"/>
                <a:ea typeface="맑은 고딕" pitchFamily="50" charset="-127"/>
              </a:rPr>
              <a:t>An x86 Page Table Entry(PTE)</a:t>
            </a:r>
            <a:endParaRPr lang="ko-KR" altLang="en-US" dirty="0"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82916875"/>
      </p:ext>
    </p:extLst>
  </p:cSld>
  <p:clrMapOvr>
    <a:masterClrMapping/>
  </p:clrMapOvr>
  <p:transition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Paging: Too Slow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To find a location of the desired PTE, the </a:t>
            </a:r>
            <a:r>
              <a:rPr lang="en-US" altLang="ko-KR" b="1" dirty="0"/>
              <a:t>starting location</a:t>
            </a:r>
            <a:r>
              <a:rPr lang="en-US" altLang="ko-KR" dirty="0"/>
              <a:t> of the page table is </a:t>
            </a:r>
            <a:r>
              <a:rPr lang="en-US" altLang="ko-KR" b="1"/>
              <a:t>needed</a:t>
            </a:r>
            <a:r>
              <a:rPr lang="en-US" altLang="ko-KR"/>
              <a:t>. 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For every memory reference, paging requires the OS to perform one </a:t>
            </a:r>
            <a:r>
              <a:rPr lang="en-US" altLang="ko-KR" b="1" dirty="0"/>
              <a:t>extra memory reference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9348983"/>
      </p:ext>
    </p:extLst>
  </p:cSld>
  <p:clrMapOvr>
    <a:masterClrMapping/>
  </p:clrMapOvr>
  <p:transition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Accessing Memory With Paging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827584" y="1531919"/>
            <a:ext cx="7387982" cy="43924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36000" rIns="36000" rtlCol="0" anchor="ctr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</a:t>
            </a:r>
            <a:r>
              <a:rPr lang="en-US" altLang="ko-KR" sz="1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Extract the VPN from the virtual address </a:t>
            </a:r>
          </a:p>
          <a:p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VPN = (</a:t>
            </a:r>
            <a:r>
              <a:rPr lang="en-US" altLang="ko-KR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VirtualAddress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&amp; VPN_MASK) &gt;&gt; SHIFT </a:t>
            </a:r>
          </a:p>
          <a:p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</a:t>
            </a:r>
            <a:r>
              <a:rPr lang="en-US" altLang="ko-KR" sz="1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Form the address of the page-table entry (PTE) </a:t>
            </a:r>
          </a:p>
          <a:p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</a:t>
            </a:r>
            <a:r>
              <a:rPr lang="en-US" altLang="ko-KR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PTEAddr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PTBR + (VPN * </a:t>
            </a:r>
            <a:r>
              <a:rPr lang="en-US" altLang="ko-KR" sz="1400" dirty="0" err="1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(PTE)) </a:t>
            </a:r>
          </a:p>
          <a:p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</a:t>
            </a:r>
            <a:r>
              <a:rPr lang="en-US" altLang="ko-KR" sz="1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Fetch the PTE </a:t>
            </a:r>
          </a:p>
          <a:p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PTE = </a:t>
            </a:r>
            <a:r>
              <a:rPr lang="en-US" altLang="ko-KR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AccessMemory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ko-KR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PTEAddr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</a:t>
            </a:r>
            <a:r>
              <a:rPr lang="en-US" altLang="ko-KR" sz="1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Check if process can access the page </a:t>
            </a:r>
          </a:p>
          <a:p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</a:t>
            </a:r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altLang="ko-KR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PTE.Valid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== False) </a:t>
            </a:r>
          </a:p>
          <a:p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	</a:t>
            </a:r>
            <a:r>
              <a:rPr lang="en-US" altLang="ko-KR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RaiseException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(SEGMENTATION_FAULT) </a:t>
            </a:r>
          </a:p>
          <a:p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13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</a:t>
            </a:r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if 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ko-KR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CanAccess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ko-KR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PTE.ProtectBits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== False) </a:t>
            </a:r>
          </a:p>
          <a:p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14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	</a:t>
            </a:r>
            <a:r>
              <a:rPr lang="en-US" altLang="ko-KR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RaiseException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(PROTECTION_FAULT) </a:t>
            </a:r>
          </a:p>
          <a:p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</a:t>
            </a:r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	</a:t>
            </a:r>
            <a:r>
              <a:rPr lang="en-US" altLang="ko-KR" sz="1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Access is OK: form physical address and fetch it </a:t>
            </a:r>
          </a:p>
          <a:p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17 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offset = </a:t>
            </a:r>
            <a:r>
              <a:rPr lang="en-US" altLang="ko-KR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VirtualAddress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&amp; OFFSET_MASK </a:t>
            </a:r>
          </a:p>
          <a:p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18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	</a:t>
            </a:r>
            <a:r>
              <a:rPr lang="en-US" altLang="ko-KR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PhysAddr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(PTE.PFN &lt;&lt; PFN_SHIFT) | offset </a:t>
            </a:r>
          </a:p>
          <a:p>
            <a:r>
              <a:rPr lang="en-US" altLang="ko-KR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	Register = </a:t>
            </a:r>
            <a:r>
              <a:rPr lang="en-US" altLang="ko-KR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AccessMemory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ko-KR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PhysAddr</a:t>
            </a:r>
            <a:r>
              <a:rPr lang="en-US" altLang="ko-KR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altLang="ko-KR" sz="1400" dirty="0">
              <a:solidFill>
                <a:schemeClr val="tx1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572270"/>
      </p:ext>
    </p:extLst>
  </p:cSld>
  <p:clrMapOvr>
    <a:masterClrMapping/>
  </p:clrMapOvr>
  <p:transition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endParaRPr lang="en-H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736054"/>
            <a:ext cx="8786812" cy="5501258"/>
          </a:xfrm>
        </p:spPr>
        <p:txBody>
          <a:bodyPr/>
          <a:lstStyle/>
          <a:p>
            <a:r>
              <a:rPr lang="en-HK" dirty="0"/>
              <a:t>Segmentation</a:t>
            </a:r>
          </a:p>
          <a:p>
            <a:pPr lvl="1"/>
            <a:r>
              <a:rPr lang="en-US" altLang="ko-KR" dirty="0"/>
              <a:t>A </a:t>
            </a:r>
            <a:r>
              <a:rPr lang="en-US" altLang="ko-KR"/>
              <a:t>program contains </a:t>
            </a:r>
            <a:r>
              <a:rPr lang="en-US" altLang="ko-KR" dirty="0"/>
              <a:t>logically-different </a:t>
            </a:r>
            <a:r>
              <a:rPr lang="en-US" altLang="ko-KR" b="1" dirty="0"/>
              <a:t>segments</a:t>
            </a:r>
            <a:r>
              <a:rPr lang="en-US" altLang="ko-KR" dirty="0"/>
              <a:t>: code, stack, heap</a:t>
            </a:r>
          </a:p>
          <a:p>
            <a:pPr lvl="1"/>
            <a:r>
              <a:rPr lang="en-US" altLang="ko-KR" dirty="0"/>
              <a:t>Each segment can be </a:t>
            </a:r>
            <a:r>
              <a:rPr lang="en-US" altLang="ko-KR" b="1" dirty="0"/>
              <a:t>placed</a:t>
            </a:r>
            <a:r>
              <a:rPr lang="en-US" altLang="ko-KR" dirty="0"/>
              <a:t> in </a:t>
            </a:r>
            <a:r>
              <a:rPr lang="en-US" altLang="ko-KR" b="1" dirty="0"/>
              <a:t>different part of physical memory</a:t>
            </a:r>
            <a:r>
              <a:rPr lang="en-US" altLang="ko-KR" dirty="0"/>
              <a:t>.</a:t>
            </a:r>
          </a:p>
          <a:p>
            <a:pPr lvl="2"/>
            <a:r>
              <a:rPr lang="en-US" altLang="ko-KR" b="1" dirty="0"/>
              <a:t>Base</a:t>
            </a:r>
            <a:r>
              <a:rPr lang="en-US" altLang="ko-KR" dirty="0"/>
              <a:t> and </a:t>
            </a:r>
            <a:r>
              <a:rPr lang="en-US" altLang="ko-KR" b="1" dirty="0"/>
              <a:t>bounds</a:t>
            </a:r>
            <a:r>
              <a:rPr lang="en-US" altLang="ko-KR" dirty="0"/>
              <a:t> exist </a:t>
            </a:r>
            <a:r>
              <a:rPr lang="en-US" altLang="ko-KR" b="1" dirty="0"/>
              <a:t>per each segment</a:t>
            </a:r>
            <a:r>
              <a:rPr lang="en-US" altLang="ko-KR" dirty="0"/>
              <a:t>.</a:t>
            </a:r>
          </a:p>
          <a:p>
            <a:r>
              <a:rPr lang="en-HK" dirty="0"/>
              <a:t>Paging</a:t>
            </a:r>
          </a:p>
          <a:p>
            <a:pPr lvl="1"/>
            <a:r>
              <a:rPr lang="en-US" altLang="ko-KR" b="1" dirty="0"/>
              <a:t>physical memory</a:t>
            </a:r>
            <a:r>
              <a:rPr lang="en-US" altLang="ko-KR" dirty="0"/>
              <a:t> is </a:t>
            </a:r>
            <a:r>
              <a:rPr lang="en-US" altLang="ko-KR" b="1" dirty="0"/>
              <a:t>split</a:t>
            </a:r>
            <a:r>
              <a:rPr lang="en-US" altLang="ko-KR" dirty="0"/>
              <a:t> into some number of pages called a </a:t>
            </a:r>
            <a:r>
              <a:rPr lang="en-US" altLang="ko-KR" b="1" dirty="0"/>
              <a:t>page frame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b="1" dirty="0"/>
              <a:t>Page table</a:t>
            </a:r>
            <a:r>
              <a:rPr lang="en-US" altLang="ko-KR" dirty="0"/>
              <a:t> per process is used </a:t>
            </a:r>
            <a:r>
              <a:rPr lang="en-US" altLang="ko-KR" b="1" dirty="0"/>
              <a:t>to translate</a:t>
            </a:r>
            <a:r>
              <a:rPr lang="en-US" altLang="ko-KR" dirty="0"/>
              <a:t> the virtual address to physical address.</a:t>
            </a:r>
            <a:endParaRPr lang="en-US" dirty="0"/>
          </a:p>
          <a:p>
            <a:r>
              <a:rPr lang="en-US" dirty="0"/>
              <a:t>Next: Free Space Management, Translation Lookaside Buffers, Advanced Page Tables, and Swapping (</a:t>
            </a:r>
            <a:r>
              <a:rPr lang="en-US" dirty="0">
                <a:hlinkClick r:id="rId2"/>
              </a:rPr>
              <a:t>Chapters </a:t>
            </a:r>
            <a:r>
              <a:rPr lang="en-US" dirty="0">
                <a:hlinkClick r:id="rId3"/>
              </a:rPr>
              <a:t>17</a:t>
            </a:r>
            <a:r>
              <a:rPr lang="en-US" dirty="0"/>
              <a:t>, </a:t>
            </a:r>
            <a:r>
              <a:rPr lang="en-US" dirty="0">
                <a:hlinkClick r:id="rId4"/>
              </a:rPr>
              <a:t>19</a:t>
            </a:r>
            <a:r>
              <a:rPr lang="en-US" dirty="0"/>
              <a:t>, </a:t>
            </a:r>
            <a:r>
              <a:rPr lang="en-US" dirty="0">
                <a:hlinkClick r:id="rId5"/>
              </a:rPr>
              <a:t>20</a:t>
            </a:r>
            <a:r>
              <a:rPr lang="en-US" dirty="0"/>
              <a:t>, </a:t>
            </a:r>
            <a:r>
              <a:rPr lang="en-US" dirty="0">
                <a:hlinkClick r:id="rId6"/>
              </a:rPr>
              <a:t>21</a:t>
            </a:r>
            <a:r>
              <a:rPr lang="en-US" dirty="0"/>
              <a:t>, </a:t>
            </a:r>
            <a:r>
              <a:rPr lang="en-US" dirty="0">
                <a:hlinkClick r:id="rId7"/>
              </a:rPr>
              <a:t>22</a:t>
            </a:r>
            <a:r>
              <a:rPr lang="en-US" dirty="0"/>
              <a:t>, </a:t>
            </a:r>
            <a:r>
              <a:rPr lang="en-US" dirty="0">
                <a:hlinkClick r:id="rId8"/>
              </a:rPr>
              <a:t>23</a:t>
            </a:r>
            <a:r>
              <a:rPr lang="en-US" dirty="0"/>
              <a:t>)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257395"/>
      </p:ext>
    </p:extLst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HK" dirty="0"/>
              <a:t>Part I: Segmentation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386371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000" dirty="0"/>
              <a:t>Inefficiency of the Base and Bound Approach</a:t>
            </a:r>
            <a:endParaRPr lang="ko-KR" altLang="en-US" sz="2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99792" y="910150"/>
            <a:ext cx="6336704" cy="5501258"/>
          </a:xfrm>
        </p:spPr>
        <p:txBody>
          <a:bodyPr/>
          <a:lstStyle/>
          <a:p>
            <a:r>
              <a:rPr lang="en-US" altLang="ko-KR" b="1" dirty="0"/>
              <a:t>Big chunk of “free” </a:t>
            </a:r>
            <a:r>
              <a:rPr lang="en-US" altLang="ko-KR" dirty="0"/>
              <a:t>space</a:t>
            </a:r>
          </a:p>
          <a:p>
            <a:r>
              <a:rPr lang="en-US" altLang="ko-KR" dirty="0"/>
              <a:t>“free” space </a:t>
            </a:r>
            <a:r>
              <a:rPr lang="en-US" altLang="ko-KR" b="1" dirty="0"/>
              <a:t>takes up</a:t>
            </a:r>
            <a:r>
              <a:rPr lang="en-US" altLang="ko-KR" dirty="0"/>
              <a:t> physical memory.</a:t>
            </a:r>
          </a:p>
          <a:p>
            <a:r>
              <a:rPr lang="en-US" altLang="ko-KR" dirty="0"/>
              <a:t>Hard to run when an address space </a:t>
            </a:r>
            <a:r>
              <a:rPr lang="en-US" altLang="ko-KR" b="1" dirty="0"/>
              <a:t>does not fit</a:t>
            </a:r>
            <a:r>
              <a:rPr lang="en-US" altLang="ko-KR" dirty="0"/>
              <a:t> into physical memory</a:t>
            </a:r>
          </a:p>
          <a:p>
            <a:endParaRPr lang="ko-KR" altLang="en-US" dirty="0"/>
          </a:p>
        </p:txBody>
      </p:sp>
      <p:grpSp>
        <p:nvGrpSpPr>
          <p:cNvPr id="40" name="그룹 39"/>
          <p:cNvGrpSpPr/>
          <p:nvPr/>
        </p:nvGrpSpPr>
        <p:grpSpPr>
          <a:xfrm>
            <a:off x="107504" y="908156"/>
            <a:ext cx="2252567" cy="5441514"/>
            <a:chOff x="5436096" y="982383"/>
            <a:chExt cx="2252567" cy="5441514"/>
          </a:xfrm>
        </p:grpSpPr>
        <p:sp>
          <p:nvSpPr>
            <p:cNvPr id="6" name="직사각형 5"/>
            <p:cNvSpPr/>
            <p:nvPr/>
          </p:nvSpPr>
          <p:spPr>
            <a:xfrm>
              <a:off x="6151062" y="2722306"/>
              <a:ext cx="1537306" cy="2986583"/>
            </a:xfrm>
            <a:prstGeom prst="rect">
              <a:avLst/>
            </a:prstGeom>
            <a:pattFill prst="dkUpDiag">
              <a:fgClr>
                <a:schemeClr val="tx2">
                  <a:lumMod val="20000"/>
                  <a:lumOff val="80000"/>
                </a:schemeClr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</a:ln>
            <a:effectLst>
              <a:outerShdw sx="1000" sy="1000" algn="ctr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(free)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cxnSp>
          <p:nvCxnSpPr>
            <p:cNvPr id="8" name="직선 화살표 연결선 7"/>
            <p:cNvCxnSpPr>
              <a:stCxn id="27" idx="0"/>
            </p:cNvCxnSpPr>
            <p:nvPr/>
          </p:nvCxnSpPr>
          <p:spPr>
            <a:xfrm flipH="1" flipV="1">
              <a:off x="6919539" y="5149025"/>
              <a:ext cx="162" cy="55986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  <a:effectLst>
              <a:outerShdw sx="1000" sy="1000" algn="ctr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화살표 연결선 8"/>
            <p:cNvCxnSpPr>
              <a:stCxn id="25" idx="2"/>
            </p:cNvCxnSpPr>
            <p:nvPr/>
          </p:nvCxnSpPr>
          <p:spPr>
            <a:xfrm>
              <a:off x="6919863" y="2724836"/>
              <a:ext cx="0" cy="48250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  <a:effectLst>
              <a:outerShdw sx="1000" sy="1000" algn="ctr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5450147" y="5563166"/>
              <a:ext cx="642942" cy="307777"/>
            </a:xfrm>
            <a:prstGeom prst="rect">
              <a:avLst/>
            </a:prstGeom>
            <a:noFill/>
            <a:ln>
              <a:noFill/>
              <a:tailEnd type="stealth"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14KB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6151062" y="1075847"/>
              <a:ext cx="1537601" cy="55295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algn="ctr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 anchorCtr="0"/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Program Code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450147" y="6116120"/>
              <a:ext cx="642942" cy="307777"/>
            </a:xfrm>
            <a:prstGeom prst="rect">
              <a:avLst/>
            </a:prstGeom>
            <a:noFill/>
            <a:ln>
              <a:noFill/>
              <a:tailEnd type="stealth"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16KB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528423" y="982383"/>
              <a:ext cx="564666" cy="307777"/>
            </a:xfrm>
            <a:prstGeom prst="rect">
              <a:avLst/>
            </a:prstGeom>
            <a:noFill/>
            <a:ln>
              <a:noFill/>
              <a:tailEnd type="stealth"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0KB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528423" y="1452229"/>
              <a:ext cx="564666" cy="307777"/>
            </a:xfrm>
            <a:prstGeom prst="rect">
              <a:avLst/>
            </a:prstGeom>
            <a:noFill/>
            <a:ln>
              <a:noFill/>
              <a:tailEnd type="stealth"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2KB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528423" y="2017995"/>
              <a:ext cx="564666" cy="307777"/>
            </a:xfrm>
            <a:prstGeom prst="rect">
              <a:avLst/>
            </a:prstGeom>
            <a:noFill/>
            <a:ln>
              <a:noFill/>
              <a:tailEnd type="stealth"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4KB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4" name="직사각형 23"/>
            <p:cNvSpPr/>
            <p:nvPr/>
          </p:nvSpPr>
          <p:spPr>
            <a:xfrm>
              <a:off x="6151062" y="1618931"/>
              <a:ext cx="1537601" cy="552953"/>
            </a:xfrm>
            <a:prstGeom prst="rect">
              <a:avLst/>
            </a:prstGeom>
            <a:pattFill prst="dkUpDiag">
              <a:fgClr>
                <a:schemeClr val="tx2">
                  <a:lumMod val="20000"/>
                  <a:lumOff val="80000"/>
                </a:schemeClr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</a:ln>
            <a:effectLst>
              <a:outerShdw sx="1000" sy="1000" algn="ctr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 anchorCtr="0"/>
            <a:lstStyle/>
            <a:p>
              <a:pPr algn="ctr"/>
              <a:endPara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6151062" y="2171883"/>
              <a:ext cx="1537601" cy="55295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algn="ctr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 anchorCtr="0"/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Heap</a:t>
              </a:r>
            </a:p>
          </p:txBody>
        </p:sp>
        <p:sp>
          <p:nvSpPr>
            <p:cNvPr id="27" name="직사각형 26"/>
            <p:cNvSpPr/>
            <p:nvPr/>
          </p:nvSpPr>
          <p:spPr>
            <a:xfrm>
              <a:off x="6151062" y="5708889"/>
              <a:ext cx="1537277" cy="55295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algn="ctr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 anchorCtr="0"/>
            <a:lstStyle/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Stack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528423" y="2576584"/>
              <a:ext cx="564666" cy="307777"/>
            </a:xfrm>
            <a:prstGeom prst="rect">
              <a:avLst/>
            </a:prstGeom>
            <a:noFill/>
            <a:ln>
              <a:noFill/>
              <a:tailEnd type="stealth"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6KB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436096" y="5839643"/>
              <a:ext cx="642942" cy="307777"/>
            </a:xfrm>
            <a:prstGeom prst="rect">
              <a:avLst/>
            </a:prstGeom>
            <a:noFill/>
            <a:ln>
              <a:noFill/>
              <a:tailEnd type="stealth"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15KB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528423" y="2300107"/>
              <a:ext cx="564666" cy="307777"/>
            </a:xfrm>
            <a:prstGeom prst="rect">
              <a:avLst/>
            </a:prstGeom>
            <a:noFill/>
            <a:ln>
              <a:noFill/>
              <a:tailEnd type="stealth"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5KB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528423" y="1741518"/>
              <a:ext cx="564666" cy="307777"/>
            </a:xfrm>
            <a:prstGeom prst="rect">
              <a:avLst/>
            </a:prstGeom>
            <a:noFill/>
            <a:ln>
              <a:noFill/>
              <a:tailEnd type="stealth"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3KB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528423" y="1198434"/>
              <a:ext cx="564666" cy="307777"/>
            </a:xfrm>
            <a:prstGeom prst="rect">
              <a:avLst/>
            </a:prstGeom>
            <a:noFill/>
            <a:ln>
              <a:noFill/>
              <a:tailEnd type="stealth"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1KB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2937562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Segmentation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Segment is just </a:t>
            </a:r>
            <a:r>
              <a:rPr lang="en-US" altLang="ko-KR" b="1" dirty="0"/>
              <a:t>a contiguous portion</a:t>
            </a:r>
            <a:r>
              <a:rPr lang="en-US" altLang="ko-KR" dirty="0"/>
              <a:t> of the address space of a particular length.</a:t>
            </a:r>
          </a:p>
          <a:p>
            <a:pPr lvl="1"/>
            <a:r>
              <a:rPr lang="en-US" altLang="ko-KR" dirty="0"/>
              <a:t>Logically-different segment: code, stack, heap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Each segment can be </a:t>
            </a:r>
            <a:r>
              <a:rPr lang="en-US" altLang="ko-KR" b="1" dirty="0"/>
              <a:t>placed</a:t>
            </a:r>
            <a:r>
              <a:rPr lang="en-US" altLang="ko-KR" dirty="0"/>
              <a:t> in </a:t>
            </a:r>
            <a:r>
              <a:rPr lang="en-US" altLang="ko-KR" b="1" dirty="0"/>
              <a:t>different part of physical memory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b="1" dirty="0"/>
              <a:t>Base</a:t>
            </a:r>
            <a:r>
              <a:rPr lang="en-US" altLang="ko-KR" dirty="0"/>
              <a:t> and </a:t>
            </a:r>
            <a:r>
              <a:rPr lang="en-US" altLang="ko-KR" b="1" dirty="0"/>
              <a:t>bounds</a:t>
            </a:r>
            <a:r>
              <a:rPr lang="en-US" altLang="ko-KR" dirty="0"/>
              <a:t> exist </a:t>
            </a:r>
            <a:r>
              <a:rPr lang="en-US" altLang="ko-KR" b="1" dirty="0"/>
              <a:t>per each segment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35154801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Placing Segment In Physical Memory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093516" y="1453556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0KB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93523" y="2340865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16KB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51720" y="3347385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32KB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89836" y="4335973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48KB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89836" y="5205194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64KB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2736463" y="3490030"/>
            <a:ext cx="1681939" cy="17919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Code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27784" y="5360540"/>
            <a:ext cx="17920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Physical Memory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736464" y="2514770"/>
            <a:ext cx="1681939" cy="490455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  <a:p>
            <a:pPr algn="ctr"/>
            <a:endParaRPr lang="en-US" altLang="ko-KR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2736458" y="3843430"/>
            <a:ext cx="1681939" cy="1517110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sp>
        <p:nvSpPr>
          <p:cNvPr id="17" name="직사각형 16"/>
          <p:cNvSpPr/>
          <p:nvPr/>
        </p:nvSpPr>
        <p:spPr>
          <a:xfrm>
            <a:off x="2736462" y="3664232"/>
            <a:ext cx="1681939" cy="17919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Heap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2736463" y="3005225"/>
            <a:ext cx="1681939" cy="17919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Stack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2736465" y="1533859"/>
            <a:ext cx="1681939" cy="98091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Operating System</a:t>
            </a:r>
          </a:p>
        </p:txBody>
      </p:sp>
      <p:cxnSp>
        <p:nvCxnSpPr>
          <p:cNvPr id="20" name="직선 화살표 연결선 19"/>
          <p:cNvCxnSpPr>
            <a:stCxn id="18" idx="0"/>
          </p:cNvCxnSpPr>
          <p:nvPr/>
        </p:nvCxnSpPr>
        <p:spPr>
          <a:xfrm flipH="1" flipV="1">
            <a:off x="3577427" y="2801225"/>
            <a:ext cx="6" cy="204000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직사각형 20"/>
          <p:cNvSpPr/>
          <p:nvPr/>
        </p:nvSpPr>
        <p:spPr>
          <a:xfrm>
            <a:off x="2736465" y="3175075"/>
            <a:ext cx="1681939" cy="326197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cxnSp>
        <p:nvCxnSpPr>
          <p:cNvPr id="13" name="직선 화살표 연결선 12"/>
          <p:cNvCxnSpPr>
            <a:stCxn id="17" idx="2"/>
          </p:cNvCxnSpPr>
          <p:nvPr/>
        </p:nvCxnSpPr>
        <p:spPr>
          <a:xfrm flipH="1">
            <a:off x="3577427" y="3843430"/>
            <a:ext cx="5" cy="253939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그룹 48"/>
          <p:cNvGrpSpPr/>
          <p:nvPr/>
        </p:nvGrpSpPr>
        <p:grpSpPr>
          <a:xfrm>
            <a:off x="5076056" y="2564904"/>
            <a:ext cx="3096344" cy="1448496"/>
            <a:chOff x="1119210" y="1898889"/>
            <a:chExt cx="3096344" cy="1448496"/>
          </a:xfrm>
        </p:grpSpPr>
        <p:sp>
          <p:nvSpPr>
            <p:cNvPr id="44" name="직사각형 43"/>
            <p:cNvSpPr/>
            <p:nvPr/>
          </p:nvSpPr>
          <p:spPr>
            <a:xfrm>
              <a:off x="1119210" y="1898889"/>
              <a:ext cx="3096344" cy="1448496"/>
            </a:xfrm>
            <a:prstGeom prst="rect">
              <a:avLst/>
            </a:prstGeom>
            <a:noFill/>
            <a:ln w="12700">
              <a:noFill/>
            </a:ln>
            <a:effectLst>
              <a:outerShdw sx="1000" sy="1000" algn="ctr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b="1" dirty="0">
                  <a:solidFill>
                    <a:prstClr val="black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rPr>
                <a:t>Segment  Base	 Size</a:t>
              </a:r>
            </a:p>
            <a:p>
              <a:pPr algn="ctr"/>
              <a:r>
                <a:rPr lang="en-US" altLang="ko-KR" b="1" dirty="0">
                  <a:solidFill>
                    <a:prstClr val="black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rPr>
                <a:t>Code	  32K	 2K</a:t>
              </a:r>
            </a:p>
            <a:p>
              <a:pPr algn="ctr"/>
              <a:r>
                <a:rPr lang="en-US" altLang="ko-KR" b="1" dirty="0">
                  <a:solidFill>
                    <a:prstClr val="black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rPr>
                <a:t>Heap	  34K	 2K</a:t>
              </a:r>
            </a:p>
            <a:p>
              <a:pPr algn="ctr"/>
              <a:r>
                <a:rPr lang="en-US" altLang="ko-KR" b="1" dirty="0">
                  <a:solidFill>
                    <a:prstClr val="black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rPr>
                <a:t>Stack	  28K	 2K</a:t>
              </a:r>
            </a:p>
          </p:txBody>
        </p:sp>
        <p:cxnSp>
          <p:nvCxnSpPr>
            <p:cNvPr id="46" name="직선 연결선 45"/>
            <p:cNvCxnSpPr/>
            <p:nvPr/>
          </p:nvCxnSpPr>
          <p:spPr>
            <a:xfrm>
              <a:off x="1331640" y="2340865"/>
              <a:ext cx="2664296" cy="0"/>
            </a:xfrm>
            <a:prstGeom prst="line">
              <a:avLst/>
            </a:prstGeom>
            <a:ln w="15875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00257169"/>
      </p:ext>
    </p:extLst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Address Translation on Segmentation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/>
          </a:p>
          <a:p>
            <a:endParaRPr lang="en-US" altLang="ko-KR" sz="1050" dirty="0"/>
          </a:p>
          <a:p>
            <a:r>
              <a:rPr lang="en-US" altLang="ko-KR" dirty="0"/>
              <a:t>The </a:t>
            </a:r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offset</a:t>
            </a:r>
            <a:r>
              <a:rPr lang="en-US" altLang="ko-KR" dirty="0"/>
              <a:t> of virtual address </a:t>
            </a:r>
            <a:r>
              <a:rPr lang="en-US" altLang="ko-KR" dirty="0">
                <a:cs typeface="Courier New" panose="02070309020205020404" pitchFamily="49" charset="0"/>
              </a:rPr>
              <a:t>100</a:t>
            </a:r>
            <a:r>
              <a:rPr lang="en-US" altLang="ko-KR" dirty="0"/>
              <a:t> is </a:t>
            </a:r>
            <a:r>
              <a:rPr lang="en-US" altLang="ko-KR" dirty="0">
                <a:latin typeface="Courier New" pitchFamily="49" charset="0"/>
                <a:cs typeface="Courier New" pitchFamily="49" charset="0"/>
              </a:rPr>
              <a:t>100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/>
              <a:t>The code segment </a:t>
            </a:r>
            <a:r>
              <a:rPr lang="en-US" altLang="ko-KR" b="1" dirty="0"/>
              <a:t>starts at virtual address 0 </a:t>
            </a:r>
            <a:r>
              <a:rPr lang="en-US" altLang="ko-KR" dirty="0"/>
              <a:t>in address space.</a:t>
            </a:r>
            <a:endParaRPr lang="ko-KR" altLang="en-US" dirty="0"/>
          </a:p>
        </p:txBody>
      </p:sp>
      <p:grpSp>
        <p:nvGrpSpPr>
          <p:cNvPr id="6" name="그룹 5"/>
          <p:cNvGrpSpPr/>
          <p:nvPr/>
        </p:nvGrpSpPr>
        <p:grpSpPr>
          <a:xfrm>
            <a:off x="879858" y="2924944"/>
            <a:ext cx="2377582" cy="570600"/>
            <a:chOff x="1117493" y="1898889"/>
            <a:chExt cx="3098061" cy="1448496"/>
          </a:xfrm>
        </p:grpSpPr>
        <p:sp>
          <p:nvSpPr>
            <p:cNvPr id="7" name="직사각형 6"/>
            <p:cNvSpPr/>
            <p:nvPr/>
          </p:nvSpPr>
          <p:spPr>
            <a:xfrm>
              <a:off x="1119210" y="1898889"/>
              <a:ext cx="3096344" cy="1448496"/>
            </a:xfrm>
            <a:prstGeom prst="rect">
              <a:avLst/>
            </a:prstGeom>
            <a:noFill/>
            <a:ln w="12700">
              <a:noFill/>
            </a:ln>
            <a:effectLst>
              <a:outerShdw sx="1000" sy="1000" algn="ctr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b="1" dirty="0">
                  <a:solidFill>
                    <a:prstClr val="black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rPr>
                <a:t>Segment    Base	 Size</a:t>
              </a:r>
            </a:p>
            <a:p>
              <a:pPr algn="ctr"/>
              <a:r>
                <a:rPr lang="en-US" altLang="ko-KR" sz="1400" b="1" dirty="0">
                  <a:solidFill>
                    <a:prstClr val="black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rPr>
                <a:t>Code	  32K	 2K</a:t>
              </a:r>
            </a:p>
          </p:txBody>
        </p:sp>
        <p:cxnSp>
          <p:nvCxnSpPr>
            <p:cNvPr id="8" name="직선 연결선 7"/>
            <p:cNvCxnSpPr/>
            <p:nvPr/>
          </p:nvCxnSpPr>
          <p:spPr>
            <a:xfrm>
              <a:off x="1117493" y="2623137"/>
              <a:ext cx="3096344" cy="0"/>
            </a:xfrm>
            <a:prstGeom prst="line">
              <a:avLst/>
            </a:prstGeom>
            <a:ln w="15875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그룹 35"/>
          <p:cNvGrpSpPr/>
          <p:nvPr/>
        </p:nvGrpSpPr>
        <p:grpSpPr>
          <a:xfrm>
            <a:off x="597525" y="3888282"/>
            <a:ext cx="2102267" cy="1801771"/>
            <a:chOff x="323528" y="1915261"/>
            <a:chExt cx="2102267" cy="1801771"/>
          </a:xfrm>
        </p:grpSpPr>
        <p:sp>
          <p:nvSpPr>
            <p:cNvPr id="27" name="TextBox 26"/>
            <p:cNvSpPr txBox="1"/>
            <p:nvPr/>
          </p:nvSpPr>
          <p:spPr>
            <a:xfrm>
              <a:off x="323528" y="1915261"/>
              <a:ext cx="564666" cy="307777"/>
            </a:xfrm>
            <a:prstGeom prst="rect">
              <a:avLst/>
            </a:prstGeom>
            <a:noFill/>
            <a:ln>
              <a:noFill/>
              <a:tailEnd type="stealth"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0KB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23528" y="2438941"/>
              <a:ext cx="564666" cy="307777"/>
            </a:xfrm>
            <a:prstGeom prst="rect">
              <a:avLst/>
            </a:prstGeom>
            <a:noFill/>
            <a:ln>
              <a:noFill/>
              <a:tailEnd type="stealth"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2KB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grpSp>
          <p:nvGrpSpPr>
            <p:cNvPr id="33" name="그룹 32"/>
            <p:cNvGrpSpPr/>
            <p:nvPr/>
          </p:nvGrpSpPr>
          <p:grpSpPr>
            <a:xfrm>
              <a:off x="888194" y="2057488"/>
              <a:ext cx="1537601" cy="1659544"/>
              <a:chOff x="1187624" y="2057488"/>
              <a:chExt cx="1537601" cy="1659544"/>
            </a:xfrm>
          </p:grpSpPr>
          <p:sp>
            <p:nvSpPr>
              <p:cNvPr id="14" name="직사각형 13"/>
              <p:cNvSpPr/>
              <p:nvPr/>
            </p:nvSpPr>
            <p:spPr>
              <a:xfrm>
                <a:off x="1187624" y="2057488"/>
                <a:ext cx="1537601" cy="552953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>
                <a:outerShdw sx="1000" sy="1000" algn="ctr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 anchorCtr="0"/>
              <a:lstStyle/>
              <a:p>
                <a:pPr algn="ctr"/>
                <a:endPara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endParaRPr>
              </a:p>
              <a:p>
                <a:pPr algn="ctr"/>
                <a:r>
                  <a:rPr lang="en-US" altLang="ko-KR" sz="1400" dirty="0">
                    <a:solidFill>
                      <a:prstClr val="black"/>
                    </a:solidFill>
                    <a:latin typeface="맑은 고딕" pitchFamily="50" charset="-127"/>
                    <a:ea typeface="맑은 고딕" pitchFamily="50" charset="-127"/>
                    <a:cs typeface="Courier New" pitchFamily="49" charset="0"/>
                  </a:rPr>
                  <a:t>Program Code</a:t>
                </a:r>
              </a:p>
            </p:txBody>
          </p:sp>
          <p:cxnSp>
            <p:nvCxnSpPr>
              <p:cNvPr id="31" name="직선 연결선 30"/>
              <p:cNvCxnSpPr/>
              <p:nvPr/>
            </p:nvCxnSpPr>
            <p:spPr>
              <a:xfrm>
                <a:off x="1187624" y="2592829"/>
                <a:ext cx="0" cy="1124203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직선 연결선 31"/>
              <p:cNvCxnSpPr/>
              <p:nvPr/>
            </p:nvCxnSpPr>
            <p:spPr>
              <a:xfrm>
                <a:off x="2725225" y="2592829"/>
                <a:ext cx="0" cy="1124203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직사각형 33"/>
            <p:cNvSpPr/>
            <p:nvPr/>
          </p:nvSpPr>
          <p:spPr>
            <a:xfrm>
              <a:off x="888194" y="2601977"/>
              <a:ext cx="1537601" cy="528587"/>
            </a:xfrm>
            <a:prstGeom prst="rect">
              <a:avLst/>
            </a:prstGeom>
            <a:pattFill prst="ltUpDiag">
              <a:fgClr>
                <a:schemeClr val="accent1"/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</a:ln>
            <a:effectLst>
              <a:outerShdw sx="1000" sy="1000" algn="ctr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 anchorCtr="0"/>
            <a:lstStyle/>
            <a:p>
              <a:pPr algn="ctr"/>
              <a:endPara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23528" y="3001041"/>
              <a:ext cx="564666" cy="307777"/>
            </a:xfrm>
            <a:prstGeom prst="rect">
              <a:avLst/>
            </a:prstGeom>
            <a:noFill/>
            <a:ln>
              <a:noFill/>
              <a:tailEnd type="stealth"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4KB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5652120" y="2902467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16KB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652120" y="3888282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32KB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72" name="직선 연결선 71"/>
          <p:cNvCxnSpPr/>
          <p:nvPr/>
        </p:nvCxnSpPr>
        <p:spPr>
          <a:xfrm>
            <a:off x="2699792" y="4029132"/>
            <a:ext cx="1270389" cy="7208"/>
          </a:xfrm>
          <a:prstGeom prst="line">
            <a:avLst/>
          </a:prstGeom>
          <a:ln w="1270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769611" y="4100306"/>
            <a:ext cx="410215" cy="246221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0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100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1104218" y="4117813"/>
            <a:ext cx="10310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instruction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모서리가 둥근 직사각형 92"/>
              <p:cNvSpPr/>
              <p:nvPr/>
            </p:nvSpPr>
            <p:spPr>
              <a:xfrm>
                <a:off x="2267744" y="941512"/>
                <a:ext cx="4535092" cy="64807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252000" rtlCol="0" anchor="ctr">
                <a:no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ko-KR" b="0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𝑝h𝑦𝑠𝑖𝑐𝑎𝑙</m:t>
                      </m:r>
                      <m:r>
                        <a:rPr lang="en-US" altLang="ko-KR" b="0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 </m:t>
                      </m:r>
                      <m:r>
                        <a:rPr lang="en-US" altLang="ko-KR" b="0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𝑎𝑑𝑑𝑟𝑒𝑠𝑠</m:t>
                      </m:r>
                      <m:r>
                        <a:rPr lang="en-US" altLang="ko-KR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=</m:t>
                      </m:r>
                      <m:r>
                        <a:rPr lang="en-US" altLang="ko-KR" b="0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𝑜𝑓𝑓𝑠𝑒𝑡</m:t>
                      </m:r>
                      <m:r>
                        <a:rPr lang="en-US" altLang="ko-KR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+</m:t>
                      </m:r>
                      <m:r>
                        <a:rPr lang="en-US" altLang="ko-KR" i="1" smtClean="0">
                          <a:solidFill>
                            <a:srgbClr val="4F81BD"/>
                          </a:solidFill>
                          <a:latin typeface="Cambria Math"/>
                          <a:ea typeface="맑은 고딕" pitchFamily="50" charset="-127"/>
                          <a:cs typeface="Courier New" pitchFamily="49" charset="0"/>
                        </a:rPr>
                        <m:t>𝑏𝑎𝑠𝑒</m:t>
                      </m:r>
                    </m:oMath>
                  </m:oMathPara>
                </a14:m>
                <a:endParaRPr lang="en-US" altLang="ko-KR" dirty="0">
                  <a:solidFill>
                    <a:srgbClr val="4F81BD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endParaRPr>
              </a:p>
            </p:txBody>
          </p:sp>
        </mc:Choice>
        <mc:Fallback xmlns="">
          <p:sp>
            <p:nvSpPr>
              <p:cNvPr id="93" name="모서리가 둥근 직사각형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941512"/>
                <a:ext cx="4535092" cy="648072"/>
              </a:xfrm>
              <a:prstGeom prst="round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 w="12700">
                <a:solidFill>
                  <a:schemeClr val="tx1"/>
                </a:solidFill>
              </a:ln>
              <a:effectLst>
                <a:outerShdw sx="1000" sy="1000" rotWithShape="0">
                  <a:srgbClr val="000000"/>
                </a:outerShdw>
              </a:effec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7" name="직사각형 96"/>
          <p:cNvSpPr/>
          <p:nvPr/>
        </p:nvSpPr>
        <p:spPr>
          <a:xfrm>
            <a:off x="3969427" y="4564708"/>
            <a:ext cx="1681939" cy="55295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Heap</a:t>
            </a:r>
          </a:p>
        </p:txBody>
      </p:sp>
      <p:sp>
        <p:nvSpPr>
          <p:cNvPr id="98" name="직사각형 97"/>
          <p:cNvSpPr/>
          <p:nvPr/>
        </p:nvSpPr>
        <p:spPr>
          <a:xfrm>
            <a:off x="3969427" y="4021924"/>
            <a:ext cx="1681939" cy="55295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Code</a:t>
            </a:r>
          </a:p>
        </p:txBody>
      </p:sp>
      <p:sp>
        <p:nvSpPr>
          <p:cNvPr id="99" name="직사각형 98"/>
          <p:cNvSpPr/>
          <p:nvPr/>
        </p:nvSpPr>
        <p:spPr>
          <a:xfrm>
            <a:off x="3969427" y="3042518"/>
            <a:ext cx="1681939" cy="984498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sp>
        <p:nvSpPr>
          <p:cNvPr id="101" name="직사각형 100"/>
          <p:cNvSpPr/>
          <p:nvPr/>
        </p:nvSpPr>
        <p:spPr>
          <a:xfrm>
            <a:off x="3969427" y="5103585"/>
            <a:ext cx="1681939" cy="984498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cxnSp>
        <p:nvCxnSpPr>
          <p:cNvPr id="49" name="직선 화살표 연결선 48"/>
          <p:cNvCxnSpPr>
            <a:stCxn id="101" idx="0"/>
          </p:cNvCxnSpPr>
          <p:nvPr/>
        </p:nvCxnSpPr>
        <p:spPr>
          <a:xfrm>
            <a:off x="4810397" y="5103585"/>
            <a:ext cx="0" cy="363609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직선 연결선 103"/>
          <p:cNvCxnSpPr/>
          <p:nvPr/>
        </p:nvCxnSpPr>
        <p:spPr>
          <a:xfrm flipH="1">
            <a:off x="3969427" y="2780928"/>
            <a:ext cx="754" cy="1124203"/>
          </a:xfrm>
          <a:prstGeom prst="line">
            <a:avLst/>
          </a:prstGeom>
          <a:ln w="127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04"/>
          <p:cNvCxnSpPr/>
          <p:nvPr/>
        </p:nvCxnSpPr>
        <p:spPr>
          <a:xfrm>
            <a:off x="5652120" y="2780928"/>
            <a:ext cx="0" cy="1124203"/>
          </a:xfrm>
          <a:prstGeom prst="line">
            <a:avLst/>
          </a:prstGeom>
          <a:ln w="127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연결선 105"/>
          <p:cNvCxnSpPr/>
          <p:nvPr/>
        </p:nvCxnSpPr>
        <p:spPr>
          <a:xfrm>
            <a:off x="3969427" y="6088083"/>
            <a:ext cx="0" cy="187844"/>
          </a:xfrm>
          <a:prstGeom prst="line">
            <a:avLst/>
          </a:prstGeom>
          <a:ln w="127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연결선 107"/>
          <p:cNvCxnSpPr/>
          <p:nvPr/>
        </p:nvCxnSpPr>
        <p:spPr>
          <a:xfrm>
            <a:off x="5651365" y="6088083"/>
            <a:ext cx="0" cy="187844"/>
          </a:xfrm>
          <a:prstGeom prst="line">
            <a:avLst/>
          </a:prstGeom>
          <a:ln w="127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직선 연결선 117"/>
          <p:cNvCxnSpPr/>
          <p:nvPr/>
        </p:nvCxnSpPr>
        <p:spPr>
          <a:xfrm>
            <a:off x="2699792" y="4570156"/>
            <a:ext cx="1269635" cy="4843"/>
          </a:xfrm>
          <a:prstGeom prst="line">
            <a:avLst/>
          </a:prstGeom>
          <a:ln w="1270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5652120" y="4416268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34KB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122" name="직선 화살표 연결선 121"/>
          <p:cNvCxnSpPr/>
          <p:nvPr/>
        </p:nvCxnSpPr>
        <p:spPr>
          <a:xfrm flipH="1">
            <a:off x="5652120" y="4218220"/>
            <a:ext cx="720080" cy="0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모서리가 둥근 직사각형 133"/>
              <p:cNvSpPr/>
              <p:nvPr/>
            </p:nvSpPr>
            <p:spPr>
              <a:xfrm>
                <a:off x="6372200" y="3758357"/>
                <a:ext cx="2304256" cy="919725"/>
              </a:xfrm>
              <a:prstGeom prst="roundRect">
                <a:avLst>
                  <a:gd name="adj" fmla="val 14582"/>
                </a:avLst>
              </a:prstGeom>
              <a:noFill/>
              <a:ln w="12700">
                <a:solidFill>
                  <a:schemeClr val="tx1"/>
                </a:solidFill>
              </a:ln>
              <a:effectLst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rIns="108000" rtlCol="0" anchor="ctr">
                <a:no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altLang="ko-KR" sz="1600" b="1" i="1" smtClean="0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𝟏𝟎𝟎</m:t>
                    </m:r>
                    <m:r>
                      <a:rPr lang="en-US" altLang="ko-KR" sz="1600" b="1" i="1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+</m:t>
                    </m:r>
                    <m:r>
                      <a:rPr lang="en-US" altLang="ko-KR" sz="1600" b="1" i="1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𝟑𝟐</m:t>
                    </m:r>
                    <m:r>
                      <a:rPr lang="en-US" altLang="ko-KR" sz="1600" b="1" i="1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𝑲</m:t>
                    </m:r>
                    <m:r>
                      <a:rPr lang="en-US" altLang="ko-KR" sz="1600" b="1" i="1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 </m:t>
                    </m:r>
                    <m:r>
                      <a:rPr lang="en-US" altLang="ko-KR" sz="1600" b="1" i="1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𝒐𝒓</m:t>
                    </m:r>
                    <m:r>
                      <a:rPr lang="en-US" altLang="ko-KR" sz="1600" b="1" i="1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 </m:t>
                    </m:r>
                    <m:r>
                      <a:rPr lang="en-US" altLang="ko-KR" sz="1600" b="1" i="1" smtClean="0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𝟑𝟐𝟖𝟔𝟖</m:t>
                    </m:r>
                  </m:oMath>
                </a14:m>
                <a:r>
                  <a:rPr lang="en-US" altLang="ko-KR" sz="1600" b="1" dirty="0">
                    <a:solidFill>
                      <a:srgbClr val="4F81BD"/>
                    </a:solidFill>
                    <a:latin typeface="Courier New" pitchFamily="49" charset="0"/>
                    <a:ea typeface="맑은 고딕" pitchFamily="50" charset="-127"/>
                    <a:cs typeface="Courier New" pitchFamily="49" charset="0"/>
                  </a:rPr>
                  <a:t> is the desired physical address</a:t>
                </a:r>
              </a:p>
            </p:txBody>
          </p:sp>
        </mc:Choice>
        <mc:Fallback xmlns="">
          <p:sp>
            <p:nvSpPr>
              <p:cNvPr id="134" name="모서리가 둥근 직사각형 1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2200" y="3758357"/>
                <a:ext cx="2304256" cy="919725"/>
              </a:xfrm>
              <a:prstGeom prst="roundRect">
                <a:avLst>
                  <a:gd name="adj" fmla="val 14582"/>
                </a:avLst>
              </a:prstGeom>
              <a:blipFill rotWithShape="1">
                <a:blip r:embed="rId3"/>
                <a:stretch>
                  <a:fillRect b="-2632"/>
                </a:stretch>
              </a:blipFill>
              <a:ln w="12700">
                <a:solidFill>
                  <a:schemeClr val="tx1"/>
                </a:solidFill>
              </a:ln>
              <a:effectLst/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5717829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000" dirty="0"/>
              <a:t>Address Translation on Segmentation(Cont.)</a:t>
            </a:r>
            <a:endParaRPr lang="ko-KR" altLang="en-US" sz="2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/>
          </a:p>
          <a:p>
            <a:endParaRPr lang="en-US" altLang="ko-KR" sz="1050" dirty="0"/>
          </a:p>
          <a:p>
            <a:r>
              <a:rPr lang="en-US" altLang="ko-KR" dirty="0"/>
              <a:t>The </a:t>
            </a:r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offset</a:t>
            </a:r>
            <a:r>
              <a:rPr lang="en-US" altLang="ko-KR" dirty="0"/>
              <a:t> of virtual address </a:t>
            </a:r>
            <a:r>
              <a:rPr lang="en-US" altLang="ko-KR" dirty="0">
                <a:cs typeface="Courier New" panose="02070309020205020404" pitchFamily="49" charset="0"/>
              </a:rPr>
              <a:t>4200</a:t>
            </a:r>
            <a:r>
              <a:rPr lang="en-US" altLang="ko-KR" dirty="0"/>
              <a:t> is </a:t>
            </a:r>
            <a:r>
              <a:rPr lang="en-US" altLang="ko-KR" dirty="0">
                <a:latin typeface="Courier New" pitchFamily="49" charset="0"/>
                <a:cs typeface="Courier New" pitchFamily="49" charset="0"/>
              </a:rPr>
              <a:t>104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/>
              <a:t>The heap segment </a:t>
            </a:r>
            <a:r>
              <a:rPr lang="en-US" altLang="ko-KR" b="1" dirty="0"/>
              <a:t>starts at virtual address 4096</a:t>
            </a:r>
            <a:r>
              <a:rPr lang="en-US" altLang="ko-KR" dirty="0"/>
              <a:t> in address space.</a:t>
            </a:r>
          </a:p>
          <a:p>
            <a:endParaRPr lang="ko-KR" altLang="en-US" dirty="0"/>
          </a:p>
        </p:txBody>
      </p:sp>
      <p:grpSp>
        <p:nvGrpSpPr>
          <p:cNvPr id="6" name="그룹 5"/>
          <p:cNvGrpSpPr/>
          <p:nvPr/>
        </p:nvGrpSpPr>
        <p:grpSpPr>
          <a:xfrm>
            <a:off x="879858" y="2852936"/>
            <a:ext cx="2377582" cy="570600"/>
            <a:chOff x="1117493" y="1898889"/>
            <a:chExt cx="3098061" cy="1448496"/>
          </a:xfrm>
        </p:grpSpPr>
        <p:sp>
          <p:nvSpPr>
            <p:cNvPr id="7" name="직사각형 6"/>
            <p:cNvSpPr/>
            <p:nvPr/>
          </p:nvSpPr>
          <p:spPr>
            <a:xfrm>
              <a:off x="1119210" y="1898889"/>
              <a:ext cx="3096344" cy="1448496"/>
            </a:xfrm>
            <a:prstGeom prst="rect">
              <a:avLst/>
            </a:prstGeom>
            <a:noFill/>
            <a:ln w="12700">
              <a:noFill/>
            </a:ln>
            <a:effectLst>
              <a:outerShdw sx="1000" sy="1000" algn="ctr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ko-KR" sz="1400" b="1" dirty="0">
                  <a:solidFill>
                    <a:prstClr val="black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rPr>
                <a:t>Segment    Base	 Size</a:t>
              </a:r>
            </a:p>
            <a:p>
              <a:pPr algn="ctr"/>
              <a:r>
                <a:rPr lang="en-US" altLang="ko-KR" sz="1400" b="1" dirty="0">
                  <a:solidFill>
                    <a:prstClr val="black"/>
                  </a:solidFill>
                  <a:latin typeface="Courier New" pitchFamily="49" charset="0"/>
                  <a:ea typeface="맑은 고딕" pitchFamily="50" charset="-127"/>
                  <a:cs typeface="Courier New" pitchFamily="49" charset="0"/>
                </a:rPr>
                <a:t>Heap	  34K	 2K</a:t>
              </a:r>
            </a:p>
          </p:txBody>
        </p:sp>
        <p:cxnSp>
          <p:nvCxnSpPr>
            <p:cNvPr id="8" name="직선 연결선 7"/>
            <p:cNvCxnSpPr/>
            <p:nvPr/>
          </p:nvCxnSpPr>
          <p:spPr>
            <a:xfrm>
              <a:off x="1117493" y="2623137"/>
              <a:ext cx="3096344" cy="0"/>
            </a:xfrm>
            <a:prstGeom prst="line">
              <a:avLst/>
            </a:prstGeom>
            <a:ln w="15875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/>
          <p:cNvSpPr txBox="1"/>
          <p:nvPr/>
        </p:nvSpPr>
        <p:spPr>
          <a:xfrm>
            <a:off x="5652120" y="3792742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32KB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72" name="직선 연결선 71"/>
          <p:cNvCxnSpPr/>
          <p:nvPr/>
        </p:nvCxnSpPr>
        <p:spPr>
          <a:xfrm>
            <a:off x="2699792" y="4510485"/>
            <a:ext cx="1270389" cy="0"/>
          </a:xfrm>
          <a:prstGeom prst="line">
            <a:avLst/>
          </a:prstGeom>
          <a:ln w="1270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직사각형 96"/>
          <p:cNvSpPr/>
          <p:nvPr/>
        </p:nvSpPr>
        <p:spPr>
          <a:xfrm>
            <a:off x="3969427" y="4492700"/>
            <a:ext cx="1681939" cy="55295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Heap</a:t>
            </a:r>
          </a:p>
        </p:txBody>
      </p:sp>
      <p:sp>
        <p:nvSpPr>
          <p:cNvPr id="98" name="직사각형 97"/>
          <p:cNvSpPr/>
          <p:nvPr/>
        </p:nvSpPr>
        <p:spPr>
          <a:xfrm>
            <a:off x="3969427" y="3949916"/>
            <a:ext cx="1681939" cy="55295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Code</a:t>
            </a:r>
          </a:p>
        </p:txBody>
      </p:sp>
      <p:sp>
        <p:nvSpPr>
          <p:cNvPr id="99" name="직사각형 98"/>
          <p:cNvSpPr/>
          <p:nvPr/>
        </p:nvSpPr>
        <p:spPr>
          <a:xfrm>
            <a:off x="3969427" y="2970510"/>
            <a:ext cx="1681939" cy="984498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sp>
        <p:nvSpPr>
          <p:cNvPr id="101" name="직사각형 100"/>
          <p:cNvSpPr/>
          <p:nvPr/>
        </p:nvSpPr>
        <p:spPr>
          <a:xfrm>
            <a:off x="3969427" y="5031577"/>
            <a:ext cx="1681939" cy="984498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(not in use)</a:t>
            </a:r>
          </a:p>
        </p:txBody>
      </p:sp>
      <p:cxnSp>
        <p:nvCxnSpPr>
          <p:cNvPr id="49" name="직선 화살표 연결선 48"/>
          <p:cNvCxnSpPr>
            <a:stCxn id="101" idx="0"/>
          </p:cNvCxnSpPr>
          <p:nvPr/>
        </p:nvCxnSpPr>
        <p:spPr>
          <a:xfrm>
            <a:off x="4810397" y="5031577"/>
            <a:ext cx="0" cy="363609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med" len="med"/>
          </a:ln>
          <a:effectLst>
            <a:outerShdw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직선 연결선 103"/>
          <p:cNvCxnSpPr/>
          <p:nvPr/>
        </p:nvCxnSpPr>
        <p:spPr>
          <a:xfrm flipH="1">
            <a:off x="3969427" y="2708920"/>
            <a:ext cx="754" cy="1124203"/>
          </a:xfrm>
          <a:prstGeom prst="line">
            <a:avLst/>
          </a:prstGeom>
          <a:ln w="127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04"/>
          <p:cNvCxnSpPr/>
          <p:nvPr/>
        </p:nvCxnSpPr>
        <p:spPr>
          <a:xfrm>
            <a:off x="5652120" y="2708920"/>
            <a:ext cx="0" cy="1124203"/>
          </a:xfrm>
          <a:prstGeom prst="line">
            <a:avLst/>
          </a:prstGeom>
          <a:ln w="127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연결선 105"/>
          <p:cNvCxnSpPr/>
          <p:nvPr/>
        </p:nvCxnSpPr>
        <p:spPr>
          <a:xfrm>
            <a:off x="3969427" y="6016075"/>
            <a:ext cx="0" cy="187844"/>
          </a:xfrm>
          <a:prstGeom prst="line">
            <a:avLst/>
          </a:prstGeom>
          <a:ln w="127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연결선 107"/>
          <p:cNvCxnSpPr/>
          <p:nvPr/>
        </p:nvCxnSpPr>
        <p:spPr>
          <a:xfrm>
            <a:off x="5651365" y="6016075"/>
            <a:ext cx="0" cy="187844"/>
          </a:xfrm>
          <a:prstGeom prst="line">
            <a:avLst/>
          </a:prstGeom>
          <a:ln w="127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직선 연결선 117"/>
          <p:cNvCxnSpPr/>
          <p:nvPr/>
        </p:nvCxnSpPr>
        <p:spPr>
          <a:xfrm flipV="1">
            <a:off x="2699792" y="5031577"/>
            <a:ext cx="1270389" cy="1"/>
          </a:xfrm>
          <a:prstGeom prst="line">
            <a:avLst/>
          </a:prstGeom>
          <a:ln w="1270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5652120" y="4344260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34KB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122" name="직선 화살표 연결선 121"/>
          <p:cNvCxnSpPr/>
          <p:nvPr/>
        </p:nvCxnSpPr>
        <p:spPr>
          <a:xfrm flipH="1">
            <a:off x="5652120" y="4686255"/>
            <a:ext cx="720080" cy="0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모서리가 둥근 직사각형 125"/>
              <p:cNvSpPr/>
              <p:nvPr/>
            </p:nvSpPr>
            <p:spPr>
              <a:xfrm>
                <a:off x="6372200" y="4226392"/>
                <a:ext cx="2304256" cy="919725"/>
              </a:xfrm>
              <a:prstGeom prst="roundRect">
                <a:avLst>
                  <a:gd name="adj" fmla="val 14582"/>
                </a:avLst>
              </a:prstGeom>
              <a:noFill/>
              <a:ln w="12700">
                <a:solidFill>
                  <a:schemeClr val="tx1"/>
                </a:solidFill>
              </a:ln>
              <a:effectLst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rIns="108000" rtlCol="0" anchor="ctr">
                <a:no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altLang="ko-KR" sz="1600" b="1" i="1" smtClean="0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𝟏𝟎𝟒</m:t>
                    </m:r>
                    <m:r>
                      <a:rPr lang="en-US" altLang="ko-KR" sz="1600" b="1" i="1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+</m:t>
                    </m:r>
                    <m:r>
                      <a:rPr lang="en-US" altLang="ko-KR" sz="1600" b="1" i="1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𝟑𝟒</m:t>
                    </m:r>
                    <m:r>
                      <a:rPr lang="en-US" altLang="ko-KR" sz="1600" b="1" i="1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𝑲</m:t>
                    </m:r>
                    <m:r>
                      <a:rPr lang="en-US" altLang="ko-KR" sz="1600" b="1" i="1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 </m:t>
                    </m:r>
                    <m:r>
                      <a:rPr lang="en-US" altLang="ko-KR" sz="1600" b="1" i="1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𝒐𝒓</m:t>
                    </m:r>
                    <m:r>
                      <a:rPr lang="en-US" altLang="ko-KR" sz="1600" b="1" i="1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 </m:t>
                    </m:r>
                    <m:r>
                      <a:rPr lang="en-US" altLang="ko-KR" sz="1600" b="1" i="1" smtClean="0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𝟑𝟒𝟗𝟐𝟎</m:t>
                    </m:r>
                  </m:oMath>
                </a14:m>
                <a:r>
                  <a:rPr lang="en-US" altLang="ko-KR" sz="1600" b="1" dirty="0">
                    <a:solidFill>
                      <a:srgbClr val="4F81BD"/>
                    </a:solidFill>
                    <a:latin typeface="Courier New" pitchFamily="49" charset="0"/>
                    <a:ea typeface="맑은 고딕" pitchFamily="50" charset="-127"/>
                    <a:cs typeface="Courier New" pitchFamily="49" charset="0"/>
                  </a:rPr>
                  <a:t> is the desired physical address</a:t>
                </a:r>
              </a:p>
            </p:txBody>
          </p:sp>
        </mc:Choice>
        <mc:Fallback xmlns="">
          <p:sp>
            <p:nvSpPr>
              <p:cNvPr id="126" name="모서리가 둥근 직사각형 1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2200" y="4226392"/>
                <a:ext cx="2304256" cy="919725"/>
              </a:xfrm>
              <a:prstGeom prst="roundRect">
                <a:avLst>
                  <a:gd name="adj" fmla="val 14582"/>
                </a:avLst>
              </a:prstGeom>
              <a:blipFill rotWithShape="1">
                <a:blip r:embed="rId2"/>
                <a:stretch>
                  <a:fillRect b="-2614"/>
                </a:stretch>
              </a:blipFill>
              <a:ln w="12700">
                <a:solidFill>
                  <a:schemeClr val="tx1"/>
                </a:solidFill>
              </a:ln>
              <a:effectLst/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그룹 24"/>
          <p:cNvGrpSpPr/>
          <p:nvPr/>
        </p:nvGrpSpPr>
        <p:grpSpPr>
          <a:xfrm>
            <a:off x="588619" y="3792742"/>
            <a:ext cx="2111173" cy="1718590"/>
            <a:chOff x="307604" y="3935826"/>
            <a:chExt cx="2111173" cy="1718590"/>
          </a:xfrm>
        </p:grpSpPr>
        <p:sp>
          <p:nvSpPr>
            <p:cNvPr id="28" name="TextBox 27"/>
            <p:cNvSpPr txBox="1"/>
            <p:nvPr/>
          </p:nvSpPr>
          <p:spPr>
            <a:xfrm>
              <a:off x="307604" y="5037423"/>
              <a:ext cx="564666" cy="307777"/>
            </a:xfrm>
            <a:prstGeom prst="rect">
              <a:avLst/>
            </a:prstGeom>
            <a:noFill/>
            <a:ln>
              <a:noFill/>
              <a:tailEnd type="stealth"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6KB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881177" y="4645852"/>
              <a:ext cx="1537600" cy="52881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sx="1000" sy="1000" algn="ctr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 anchorCtr="0"/>
            <a:lstStyle/>
            <a:p>
              <a:pPr algn="ctr"/>
              <a:endPara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  <a:p>
              <a:pPr algn="ct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  <a:cs typeface="Courier New" pitchFamily="49" charset="0"/>
                </a:rPr>
                <a:t>Heap</a:t>
              </a:r>
            </a:p>
          </p:txBody>
        </p:sp>
        <p:cxnSp>
          <p:nvCxnSpPr>
            <p:cNvPr id="31" name="직선 연결선 30"/>
            <p:cNvCxnSpPr/>
            <p:nvPr/>
          </p:nvCxnSpPr>
          <p:spPr>
            <a:xfrm>
              <a:off x="881176" y="3935826"/>
              <a:ext cx="0" cy="1718590"/>
            </a:xfrm>
            <a:prstGeom prst="line">
              <a:avLst/>
            </a:prstGeom>
            <a:ln w="127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직사각형 33"/>
            <p:cNvSpPr/>
            <p:nvPr/>
          </p:nvSpPr>
          <p:spPr>
            <a:xfrm>
              <a:off x="881176" y="4093351"/>
              <a:ext cx="1537601" cy="552953"/>
            </a:xfrm>
            <a:prstGeom prst="rect">
              <a:avLst/>
            </a:prstGeom>
            <a:pattFill prst="dkUpDiag">
              <a:fgClr>
                <a:schemeClr val="tx2">
                  <a:lumMod val="20000"/>
                  <a:lumOff val="80000"/>
                </a:schemeClr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</a:ln>
            <a:effectLst>
              <a:outerShdw sx="1000" sy="1000" algn="ctr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 anchorCtr="0"/>
            <a:lstStyle/>
            <a:p>
              <a:pPr algn="ctr"/>
              <a:endPara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17828" y="4473921"/>
              <a:ext cx="564666" cy="307777"/>
            </a:xfrm>
            <a:prstGeom prst="rect">
              <a:avLst/>
            </a:prstGeom>
            <a:noFill/>
            <a:ln>
              <a:noFill/>
              <a:tailEnd type="stealth"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4KB</a:t>
              </a:r>
              <a:endParaRPr lang="ko-KR" alt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cxnSp>
          <p:nvCxnSpPr>
            <p:cNvPr id="44" name="직선 연결선 43"/>
            <p:cNvCxnSpPr/>
            <p:nvPr/>
          </p:nvCxnSpPr>
          <p:spPr>
            <a:xfrm>
              <a:off x="2418777" y="3935826"/>
              <a:ext cx="0" cy="1718590"/>
            </a:xfrm>
            <a:prstGeom prst="line">
              <a:avLst/>
            </a:prstGeom>
            <a:ln w="127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직사각형 44"/>
            <p:cNvSpPr/>
            <p:nvPr/>
          </p:nvSpPr>
          <p:spPr>
            <a:xfrm>
              <a:off x="881175" y="5174661"/>
              <a:ext cx="1537601" cy="335739"/>
            </a:xfrm>
            <a:prstGeom prst="rect">
              <a:avLst/>
            </a:prstGeom>
            <a:pattFill prst="dkUpDiag">
              <a:fgClr>
                <a:schemeClr val="tx2">
                  <a:lumMod val="20000"/>
                  <a:lumOff val="80000"/>
                </a:schemeClr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</a:ln>
            <a:effectLst>
              <a:outerShdw sx="1000" sy="1000" algn="ctr" rotWithShape="0">
                <a:srgbClr val="000000"/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0" rIns="0" rtlCol="0" anchor="ctr" anchorCtr="0"/>
            <a:lstStyle/>
            <a:p>
              <a:pPr algn="ctr"/>
              <a:endPara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endParaRPr>
            </a:p>
          </p:txBody>
        </p:sp>
        <p:cxnSp>
          <p:nvCxnSpPr>
            <p:cNvPr id="46" name="직선 화살표 연결선 45"/>
            <p:cNvCxnSpPr>
              <a:stCxn id="45" idx="0"/>
            </p:cNvCxnSpPr>
            <p:nvPr/>
          </p:nvCxnSpPr>
          <p:spPr>
            <a:xfrm>
              <a:off x="1649976" y="5174661"/>
              <a:ext cx="1" cy="22949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 w="med" len="med"/>
            </a:ln>
            <a:effectLst>
              <a:outerShdw sx="1000" sy="1000" algn="ctr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TextBox 59"/>
          <p:cNvSpPr txBox="1"/>
          <p:nvPr/>
        </p:nvSpPr>
        <p:spPr>
          <a:xfrm>
            <a:off x="1034945" y="5553343"/>
            <a:ext cx="17920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940753" y="6102080"/>
            <a:ext cx="17920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Physical Memory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786816" y="4550931"/>
            <a:ext cx="496258" cy="246221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0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4200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127229" y="4550931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data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652120" y="4877688"/>
            <a:ext cx="64294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36KB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모서리가 둥근 직사각형 68"/>
              <p:cNvSpPr/>
              <p:nvPr/>
            </p:nvSpPr>
            <p:spPr>
              <a:xfrm>
                <a:off x="1004757" y="980728"/>
                <a:ext cx="7357533" cy="561482"/>
              </a:xfrm>
              <a:prstGeom prst="roundRect">
                <a:avLst>
                  <a:gd name="adj" fmla="val 14582"/>
                </a:avLst>
              </a:prstGeom>
              <a:solidFill>
                <a:srgbClr val="FFC000"/>
              </a:solidFill>
              <a:ln w="15875">
                <a:solidFill>
                  <a:schemeClr val="accent6">
                    <a:lumMod val="50000"/>
                  </a:schemeClr>
                </a:solidFill>
              </a:ln>
              <a:effectLst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wrap="square" lIns="108000" rIns="108000" rtlCol="0" anchor="ctr">
                <a:no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altLang="ko-KR" sz="1600" b="1" i="1" smtClean="0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𝑽𝒊𝒓𝒕𝒖𝒂𝒍</m:t>
                    </m:r>
                    <m:r>
                      <a:rPr lang="en-US" altLang="ko-KR" sz="1600" b="1" i="1" smtClean="0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 </m:t>
                    </m:r>
                    <m:r>
                      <a:rPr lang="en-US" altLang="ko-KR" sz="1600" b="1" i="1" smtClean="0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𝒂𝒅𝒅𝒓𝒆𝒔𝒔</m:t>
                    </m:r>
                    <m:r>
                      <a:rPr lang="en-US" altLang="ko-KR" sz="1600" b="1" i="1" smtClean="0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+</m:t>
                    </m:r>
                    <m:r>
                      <a:rPr lang="en-US" altLang="ko-KR" sz="1600" b="1" i="1" smtClean="0">
                        <a:solidFill>
                          <a:srgbClr val="4F81BD"/>
                        </a:solidFill>
                        <a:latin typeface="Cambria Math"/>
                        <a:ea typeface="맑은 고딕" pitchFamily="50" charset="-127"/>
                        <a:cs typeface="Courier New" pitchFamily="49" charset="0"/>
                      </a:rPr>
                      <m:t>𝒃𝒂𝒔𝒆</m:t>
                    </m:r>
                  </m:oMath>
                </a14:m>
                <a:r>
                  <a:rPr lang="en-US" altLang="ko-KR" sz="1600" b="1" dirty="0">
                    <a:solidFill>
                      <a:srgbClr val="4F81BD"/>
                    </a:solidFill>
                    <a:latin typeface="Courier New" pitchFamily="49" charset="0"/>
                    <a:ea typeface="맑은 고딕" pitchFamily="50" charset="-127"/>
                    <a:cs typeface="Courier New" pitchFamily="49" charset="0"/>
                  </a:rPr>
                  <a:t> is not the correct physical address.</a:t>
                </a:r>
              </a:p>
            </p:txBody>
          </p:sp>
        </mc:Choice>
        <mc:Fallback xmlns="">
          <p:sp>
            <p:nvSpPr>
              <p:cNvPr id="69" name="모서리가 둥근 직사각형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757" y="980728"/>
                <a:ext cx="7357533" cy="561482"/>
              </a:xfrm>
              <a:prstGeom prst="roundRect">
                <a:avLst>
                  <a:gd name="adj" fmla="val 14582"/>
                </a:avLst>
              </a:prstGeom>
              <a:blipFill rotWithShape="1">
                <a:blip r:embed="rId3"/>
                <a:stretch>
                  <a:fillRect/>
                </a:stretch>
              </a:blipFill>
              <a:ln w="15875">
                <a:solidFill>
                  <a:schemeClr val="accent6">
                    <a:lumMod val="50000"/>
                  </a:schemeClr>
                </a:solidFill>
              </a:ln>
              <a:effectLst/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6099103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양식_공청회_발표자료-총괄-양식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기본 디자인">
      <a:majorFont>
        <a:latin typeface="HY견고딕"/>
        <a:ea typeface="HY견고딕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lIns="252000" rtlCol="0" anchor="ctr"/>
      <a:lstStyle>
        <a:defPPr>
          <a:defRPr sz="1600" dirty="0" smtClean="0">
            <a:solidFill>
              <a:srgbClr val="00B050"/>
            </a:solidFill>
            <a:latin typeface="Courier New" pitchFamily="49" charset="0"/>
            <a:ea typeface="맑은 고딕" pitchFamily="50" charset="-127"/>
            <a:cs typeface="Courier New" pitchFamily="49" charset="0"/>
          </a:defRPr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106176</TotalTime>
  <Words>2090</Words>
  <Application>Microsoft Office PowerPoint</Application>
  <PresentationFormat>On-screen Show (4:3)</PresentationFormat>
  <Paragraphs>556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4" baseType="lpstr">
      <vt:lpstr>굴림</vt:lpstr>
      <vt:lpstr>HY견고딕</vt:lpstr>
      <vt:lpstr>맑은 고딕</vt:lpstr>
      <vt:lpstr>Cambria Math</vt:lpstr>
      <vt:lpstr>Courier New</vt:lpstr>
      <vt:lpstr>Harlow Solid Italic</vt:lpstr>
      <vt:lpstr>Helvetica</vt:lpstr>
      <vt:lpstr>Tahoma</vt:lpstr>
      <vt:lpstr>Times New Roman</vt:lpstr>
      <vt:lpstr>Wingdings</vt:lpstr>
      <vt:lpstr>양식_공청회_발표자료-총괄-양식</vt:lpstr>
      <vt:lpstr>Lecture 10: Virtualizing Memory – Segmentation and Paging</vt:lpstr>
      <vt:lpstr>PowerPoint Presentation</vt:lpstr>
      <vt:lpstr>OS – Resource management via virtualization</vt:lpstr>
      <vt:lpstr>PowerPoint Presentation</vt:lpstr>
      <vt:lpstr>Inefficiency of the Base and Bound Approach</vt:lpstr>
      <vt:lpstr>Segmentation</vt:lpstr>
      <vt:lpstr>Placing Segment In Physical Memory</vt:lpstr>
      <vt:lpstr>Address Translation on Segmentation</vt:lpstr>
      <vt:lpstr>Address Translation on Segmentation(Cont.)</vt:lpstr>
      <vt:lpstr>Segmentation Fault or Violation</vt:lpstr>
      <vt:lpstr>Referring to Segment</vt:lpstr>
      <vt:lpstr>Referring to Segment(Cont.)</vt:lpstr>
      <vt:lpstr>Referring to Stack Segment</vt:lpstr>
      <vt:lpstr>Support for Sharing</vt:lpstr>
      <vt:lpstr>Fine-Grained and Coarse-Grained</vt:lpstr>
      <vt:lpstr>OS support: Fragmentation</vt:lpstr>
      <vt:lpstr>Memory Compaction</vt:lpstr>
      <vt:lpstr>PowerPoint Presentation</vt:lpstr>
      <vt:lpstr>Concept of Paging</vt:lpstr>
      <vt:lpstr>Paging </vt:lpstr>
      <vt:lpstr>Fill in Page Table</vt:lpstr>
      <vt:lpstr>Advantages Of Paging</vt:lpstr>
      <vt:lpstr>Example: A Simple Paging</vt:lpstr>
      <vt:lpstr>Address Translation</vt:lpstr>
      <vt:lpstr>Example: Address Translation</vt:lpstr>
      <vt:lpstr>Where Are Page Tables Stored?</vt:lpstr>
      <vt:lpstr>Example: Page Table in Kernel Physical Memory</vt:lpstr>
      <vt:lpstr>What is in the page table?</vt:lpstr>
      <vt:lpstr>Common Flags Of Page Table Entry</vt:lpstr>
      <vt:lpstr>Example: x86 Page Table Entry</vt:lpstr>
      <vt:lpstr>Paging: Too Slow</vt:lpstr>
      <vt:lpstr>Accessing Memory With Paging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4: User-level Programming    via System Calls (File &amp; Directory)</dc:title>
  <cp:lastModifiedBy>Zili Shao (CSD)</cp:lastModifiedBy>
  <cp:revision>88</cp:revision>
  <cp:lastPrinted>2015-03-03T01:48:46Z</cp:lastPrinted>
  <dcterms:created xsi:type="dcterms:W3CDTF">2011-05-01T06:09:10Z</dcterms:created>
  <dcterms:modified xsi:type="dcterms:W3CDTF">2022-10-26T04:54:22Z</dcterms:modified>
</cp:coreProperties>
</file>